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76" r:id="rId2"/>
    <p:sldId id="256" r:id="rId3"/>
    <p:sldId id="293" r:id="rId4"/>
    <p:sldId id="294" r:id="rId5"/>
    <p:sldId id="302" r:id="rId6"/>
    <p:sldId id="295" r:id="rId7"/>
    <p:sldId id="298" r:id="rId8"/>
    <p:sldId id="299" r:id="rId9"/>
    <p:sldId id="296" r:id="rId10"/>
    <p:sldId id="297" r:id="rId11"/>
    <p:sldId id="301" r:id="rId12"/>
    <p:sldId id="303" r:id="rId13"/>
    <p:sldId id="304" r:id="rId14"/>
    <p:sldId id="307" r:id="rId15"/>
    <p:sldId id="308" r:id="rId16"/>
    <p:sldId id="305" r:id="rId17"/>
    <p:sldId id="306" r:id="rId18"/>
    <p:sldId id="309" r:id="rId19"/>
    <p:sldId id="310" r:id="rId20"/>
    <p:sldId id="311" r:id="rId21"/>
    <p:sldId id="312" r:id="rId22"/>
    <p:sldId id="327" r:id="rId23"/>
    <p:sldId id="328" r:id="rId24"/>
    <p:sldId id="330" r:id="rId25"/>
    <p:sldId id="329" r:id="rId26"/>
    <p:sldId id="331" r:id="rId27"/>
    <p:sldId id="332" r:id="rId28"/>
    <p:sldId id="326" r:id="rId29"/>
    <p:sldId id="350" r:id="rId30"/>
    <p:sldId id="351" r:id="rId31"/>
    <p:sldId id="314" r:id="rId32"/>
    <p:sldId id="313" r:id="rId33"/>
    <p:sldId id="315" r:id="rId34"/>
    <p:sldId id="316" r:id="rId35"/>
    <p:sldId id="317" r:id="rId36"/>
    <p:sldId id="318" r:id="rId37"/>
    <p:sldId id="319" r:id="rId38"/>
    <p:sldId id="320" r:id="rId39"/>
    <p:sldId id="321" r:id="rId40"/>
    <p:sldId id="322" r:id="rId41"/>
    <p:sldId id="324" r:id="rId42"/>
    <p:sldId id="335" r:id="rId43"/>
    <p:sldId id="325" r:id="rId44"/>
    <p:sldId id="336" r:id="rId45"/>
    <p:sldId id="337" r:id="rId46"/>
    <p:sldId id="338" r:id="rId47"/>
    <p:sldId id="339" r:id="rId48"/>
    <p:sldId id="340" r:id="rId49"/>
    <p:sldId id="341" r:id="rId50"/>
    <p:sldId id="347" r:id="rId51"/>
    <p:sldId id="352" r:id="rId52"/>
    <p:sldId id="348" r:id="rId53"/>
    <p:sldId id="349" r:id="rId54"/>
    <p:sldId id="353" r:id="rId55"/>
    <p:sldId id="354" r:id="rId56"/>
    <p:sldId id="355" r:id="rId57"/>
    <p:sldId id="356" r:id="rId58"/>
    <p:sldId id="344" r:id="rId59"/>
    <p:sldId id="361" r:id="rId60"/>
    <p:sldId id="362" r:id="rId61"/>
    <p:sldId id="360" r:id="rId62"/>
    <p:sldId id="363" r:id="rId63"/>
    <p:sldId id="364" r:id="rId64"/>
    <p:sldId id="365" r:id="rId65"/>
    <p:sldId id="292" r:id="rId66"/>
    <p:sldId id="267" r:id="rId6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5211" autoAdjust="0"/>
  </p:normalViewPr>
  <p:slideViewPr>
    <p:cSldViewPr>
      <p:cViewPr>
        <p:scale>
          <a:sx n="85" d="100"/>
          <a:sy n="85" d="100"/>
        </p:scale>
        <p:origin x="600" y="34"/>
      </p:cViewPr>
      <p:guideLst>
        <p:guide orient="horz" pos="2160"/>
        <p:guide pos="384"/>
      </p:guideLst>
    </p:cSldViewPr>
  </p:slideViewPr>
  <p:notesTextViewPr>
    <p:cViewPr>
      <p:scale>
        <a:sx n="75" d="100"/>
        <a:sy n="75" d="100"/>
      </p:scale>
      <p:origin x="0" y="0"/>
    </p:cViewPr>
  </p:notesTextViewPr>
  <p:notesViewPr>
    <p:cSldViewPr showGuides="1">
      <p:cViewPr varScale="1">
        <p:scale>
          <a:sx n="62" d="100"/>
          <a:sy n="62" d="100"/>
        </p:scale>
        <p:origin x="3122" y="5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45308398950131"/>
          <c:y val="0"/>
          <c:w val="0.67344406167978998"/>
          <c:h val="1"/>
        </c:manualLayout>
      </c:layout>
      <c:pie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19C7-4AA4-A745-1174437B74E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6-19C7-4AA4-A745-1174437B74EB}"/>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19C7-4AA4-A745-1174437B74EB}"/>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4-19C7-4AA4-A745-1174437B74EB}"/>
              </c:ext>
            </c:extLst>
          </c:dPt>
          <c:dPt>
            <c:idx val="4"/>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19C7-4AA4-A745-1174437B74EB}"/>
              </c:ext>
            </c:extLst>
          </c:dPt>
          <c:dLbls>
            <c:dLbl>
              <c:idx val="0"/>
              <c:layout>
                <c:manualLayout>
                  <c:x val="-0.13015677094417261"/>
                  <c:y val="6.700653961804667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9C7-4AA4-A745-1174437B74EB}"/>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C7-4AA4-A745-1174437B74E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Minimally Involved</c:v>
                </c:pt>
                <c:pt idx="1">
                  <c:v>Personal</c:v>
                </c:pt>
                <c:pt idx="2">
                  <c:v>Holiday</c:v>
                </c:pt>
                <c:pt idx="3">
                  <c:v>Communal</c:v>
                </c:pt>
                <c:pt idx="4">
                  <c:v>Immersed</c:v>
                </c:pt>
              </c:strCache>
            </c:strRef>
          </c:cat>
          <c:val>
            <c:numRef>
              <c:f>Sheet1!$B$2:$B$6</c:f>
              <c:numCache>
                <c:formatCode>0%</c:formatCode>
                <c:ptCount val="5"/>
                <c:pt idx="0">
                  <c:v>0.13</c:v>
                </c:pt>
                <c:pt idx="1">
                  <c:v>0.12</c:v>
                </c:pt>
                <c:pt idx="2">
                  <c:v>0.27</c:v>
                </c:pt>
                <c:pt idx="3">
                  <c:v>0.28999999999999998</c:v>
                </c:pt>
                <c:pt idx="4">
                  <c:v>0.18</c:v>
                </c:pt>
              </c:numCache>
            </c:numRef>
          </c:val>
          <c:extLst>
            <c:ext xmlns:c16="http://schemas.microsoft.com/office/drawing/2014/chart" uri="{C3380CC4-5D6E-409C-BE32-E72D297353CC}">
              <c16:uniqueId val="{00000000-19C7-4AA4-A745-1174437B74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5390083861468541"/>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287F-4CB8-9E0B-E37960CD0CFC}"/>
              </c:ext>
            </c:extLst>
          </c:dPt>
          <c:dPt>
            <c:idx val="1"/>
            <c:bubble3D val="0"/>
            <c:spPr>
              <a:solidFill>
                <a:schemeClr val="accent4"/>
              </a:solidFill>
              <a:ln>
                <a:noFill/>
              </a:ln>
              <a:effectLst/>
            </c:spPr>
            <c:extLst>
              <c:ext xmlns:c16="http://schemas.microsoft.com/office/drawing/2014/chart" uri="{C3380CC4-5D6E-409C-BE32-E72D297353CC}">
                <c16:uniqueId val="{00000003-287F-4CB8-9E0B-E37960CD0CFC}"/>
              </c:ext>
            </c:extLst>
          </c:dPt>
          <c:dPt>
            <c:idx val="2"/>
            <c:bubble3D val="0"/>
            <c:spPr>
              <a:solidFill>
                <a:schemeClr val="accent2"/>
              </a:solidFill>
              <a:ln>
                <a:noFill/>
              </a:ln>
              <a:effectLst/>
            </c:spPr>
            <c:extLst>
              <c:ext xmlns:c16="http://schemas.microsoft.com/office/drawing/2014/chart" uri="{C3380CC4-5D6E-409C-BE32-E72D297353CC}">
                <c16:uniqueId val="{00000005-287F-4CB8-9E0B-E37960CD0CFC}"/>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287F-4CB8-9E0B-E37960CD0CFC}"/>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287F-4CB8-9E0B-E37960CD0CFC}"/>
              </c:ext>
            </c:extLst>
          </c:dPt>
          <c:dLbls>
            <c:dLbl>
              <c:idx val="0"/>
              <c:layout>
                <c:manualLayout>
                  <c:x val="-0.18518244670635683"/>
                  <c:y val="0.16173134608173972"/>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87F-4CB8-9E0B-E37960CD0CFC}"/>
                </c:ext>
              </c:extLst>
            </c:dLbl>
            <c:dLbl>
              <c:idx val="1"/>
              <c:layout>
                <c:manualLayout>
                  <c:x val="-0.14845256385634722"/>
                  <c:y val="-0.1001190476190476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87F-4CB8-9E0B-E37960CD0CFC}"/>
                </c:ext>
              </c:extLst>
            </c:dLbl>
            <c:dLbl>
              <c:idx val="4"/>
              <c:layout>
                <c:manualLayout>
                  <c:x val="7.3356699315024643E-2"/>
                  <c:y val="0.1681547619047619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87F-4CB8-9E0B-E37960CD0C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Sheet1!$B$2:$B$6</c:f>
              <c:numCache>
                <c:formatCode>0%</c:formatCode>
                <c:ptCount val="5"/>
                <c:pt idx="0">
                  <c:v>0.26</c:v>
                </c:pt>
                <c:pt idx="1">
                  <c:v>0.26</c:v>
                </c:pt>
                <c:pt idx="2">
                  <c:v>0.24</c:v>
                </c:pt>
                <c:pt idx="3">
                  <c:v>0.16</c:v>
                </c:pt>
                <c:pt idx="4">
                  <c:v>7.0000000000000007E-2</c:v>
                </c:pt>
              </c:numCache>
            </c:numRef>
          </c:val>
          <c:extLst>
            <c:ext xmlns:c16="http://schemas.microsoft.com/office/drawing/2014/chart" uri="{C3380CC4-5D6E-409C-BE32-E72D297353CC}">
              <c16:uniqueId val="{0000000A-287F-4CB8-9E0B-E37960CD0CFC}"/>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D-287F-4CB8-9E0B-E37960CD0CFC}"/>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0-287F-4CB8-9E0B-E37960CD0CFC}"/>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3-287F-4CB8-9E0B-E37960CD0CFC}"/>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6-287F-4CB8-9E0B-E37960CD0C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4170571666346583"/>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Immersive</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8A47-4332-966E-0FC027812E56}"/>
              </c:ext>
            </c:extLst>
          </c:dPt>
          <c:dPt>
            <c:idx val="1"/>
            <c:bubble3D val="0"/>
            <c:spPr>
              <a:solidFill>
                <a:schemeClr val="accent4"/>
              </a:solidFill>
              <a:ln>
                <a:noFill/>
              </a:ln>
              <a:effectLst/>
            </c:spPr>
            <c:extLst>
              <c:ext xmlns:c16="http://schemas.microsoft.com/office/drawing/2014/chart" uri="{C3380CC4-5D6E-409C-BE32-E72D297353CC}">
                <c16:uniqueId val="{00000003-8A47-4332-966E-0FC027812E56}"/>
              </c:ext>
            </c:extLst>
          </c:dPt>
          <c:dPt>
            <c:idx val="2"/>
            <c:bubble3D val="0"/>
            <c:spPr>
              <a:solidFill>
                <a:schemeClr val="accent2"/>
              </a:solidFill>
              <a:ln>
                <a:noFill/>
              </a:ln>
              <a:effectLst/>
            </c:spPr>
            <c:extLst>
              <c:ext xmlns:c16="http://schemas.microsoft.com/office/drawing/2014/chart" uri="{C3380CC4-5D6E-409C-BE32-E72D297353CC}">
                <c16:uniqueId val="{00000005-8A47-4332-966E-0FC027812E56}"/>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8A47-4332-966E-0FC027812E56}"/>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8A47-4332-966E-0FC027812E56}"/>
              </c:ext>
            </c:extLst>
          </c:dPt>
          <c:dLbls>
            <c:dLbl>
              <c:idx val="0"/>
              <c:layout>
                <c:manualLayout>
                  <c:x val="-0.13640195890147877"/>
                  <c:y val="0.2450646794150731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A47-4332-966E-0FC027812E56}"/>
                </c:ext>
              </c:extLst>
            </c:dLbl>
            <c:dLbl>
              <c:idx val="1"/>
              <c:layout>
                <c:manualLayout>
                  <c:x val="-0.18910281031944179"/>
                  <c:y val="-7.630952380952381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A47-4332-966E-0FC027812E56}"/>
                </c:ext>
              </c:extLst>
            </c:dLbl>
            <c:dLbl>
              <c:idx val="2"/>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47-4332-966E-0FC027812E56}"/>
                </c:ext>
              </c:extLst>
            </c:dLbl>
            <c:dLbl>
              <c:idx val="3"/>
              <c:layout>
                <c:manualLayout>
                  <c:x val="0.16058334933743038"/>
                  <c:y val="0.1599976565429321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A47-4332-966E-0FC027812E56}"/>
                </c:ext>
              </c:extLst>
            </c:dLbl>
            <c:dLbl>
              <c:idx val="4"/>
              <c:layout>
                <c:manualLayout>
                  <c:x val="7.7914506113565069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A47-4332-966E-0FC027812E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Sheet1!$B$2:$B$6</c:f>
              <c:numCache>
                <c:formatCode>0%</c:formatCode>
                <c:ptCount val="5"/>
                <c:pt idx="0">
                  <c:v>0.17</c:v>
                </c:pt>
                <c:pt idx="1">
                  <c:v>0.23</c:v>
                </c:pt>
                <c:pt idx="2">
                  <c:v>0.37</c:v>
                </c:pt>
                <c:pt idx="3">
                  <c:v>0.15</c:v>
                </c:pt>
                <c:pt idx="4">
                  <c:v>0.08</c:v>
                </c:pt>
              </c:numCache>
            </c:numRef>
          </c:val>
          <c:extLst>
            <c:ext xmlns:c16="http://schemas.microsoft.com/office/drawing/2014/chart" uri="{C3380CC4-5D6E-409C-BE32-E72D297353CC}">
              <c16:uniqueId val="{0000000A-8A47-4332-966E-0FC027812E56}"/>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D-8A47-4332-966E-0FC027812E56}"/>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0-8A47-4332-966E-0FC027812E56}"/>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3-8A47-4332-966E-0FC027812E56}"/>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6-8A47-4332-966E-0FC027812E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441447410537097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Lbls>
            <c:dLbl>
              <c:idx val="0"/>
              <c:layout>
                <c:manualLayout>
                  <c:x val="-0.20957269060879585"/>
                  <c:y val="6.054086989126353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306-4A79-8043-275EE99DE1D4}"/>
                </c:ext>
              </c:extLst>
            </c:dLbl>
            <c:dLbl>
              <c:idx val="1"/>
              <c:layout>
                <c:manualLayout>
                  <c:x val="0.24780871903207222"/>
                  <c:y val="4.745031871016123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06-4A79-8043-275EE99DE1D4}"/>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306-4A79-8043-275EE99DE1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B-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D-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0F-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1-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6609596056590482"/>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C8B4-4795-B834-9A405B49A12D}"/>
              </c:ext>
            </c:extLst>
          </c:dPt>
          <c:dPt>
            <c:idx val="1"/>
            <c:bubble3D val="0"/>
            <c:spPr>
              <a:solidFill>
                <a:schemeClr val="accent4"/>
              </a:solidFill>
              <a:ln>
                <a:noFill/>
              </a:ln>
              <a:effectLst/>
            </c:spPr>
            <c:extLst>
              <c:ext xmlns:c16="http://schemas.microsoft.com/office/drawing/2014/chart" uri="{C3380CC4-5D6E-409C-BE32-E72D297353CC}">
                <c16:uniqueId val="{00000003-C8B4-4795-B834-9A405B49A12D}"/>
              </c:ext>
            </c:extLst>
          </c:dPt>
          <c:dPt>
            <c:idx val="2"/>
            <c:bubble3D val="0"/>
            <c:spPr>
              <a:solidFill>
                <a:schemeClr val="accent2"/>
              </a:solidFill>
              <a:ln>
                <a:noFill/>
              </a:ln>
              <a:effectLst/>
            </c:spPr>
            <c:extLst>
              <c:ext xmlns:c16="http://schemas.microsoft.com/office/drawing/2014/chart" uri="{C3380CC4-5D6E-409C-BE32-E72D297353CC}">
                <c16:uniqueId val="{00000005-C8B4-4795-B834-9A405B49A12D}"/>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C8B4-4795-B834-9A405B49A12D}"/>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C8B4-4795-B834-9A405B49A12D}"/>
              </c:ext>
            </c:extLst>
          </c:dPt>
          <c:dLbls>
            <c:dLbl>
              <c:idx val="0"/>
              <c:layout>
                <c:manualLayout>
                  <c:x val="-0.2420930158120479"/>
                  <c:y val="1.292182227221586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8B4-4795-B834-9A405B49A12D}"/>
                </c:ext>
              </c:extLst>
            </c:dLbl>
            <c:dLbl>
              <c:idx val="1"/>
              <c:layout>
                <c:manualLayout>
                  <c:x val="0.26367742141988348"/>
                  <c:y val="7.023809523809524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8B4-4795-B834-9A405B49A12D}"/>
                </c:ext>
              </c:extLst>
            </c:dLbl>
            <c:dLbl>
              <c:idx val="4"/>
              <c:layout>
                <c:manualLayout>
                  <c:x val="3.5286153255233342E-2"/>
                  <c:y val="0.1622023809523809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8B4-4795-B834-9A405B49A1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A-C8B4-4795-B834-9A405B49A12D}"/>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D-C8B4-4795-B834-9A405B49A12D}"/>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0-C8B4-4795-B834-9A405B49A12D}"/>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3-C8B4-4795-B834-9A405B49A12D}"/>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6-C8B4-4795-B834-9A405B49A1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9048620446834398"/>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Holiday</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DBA0-468D-B5D0-AE125876A55E}"/>
              </c:ext>
            </c:extLst>
          </c:dPt>
          <c:dPt>
            <c:idx val="1"/>
            <c:bubble3D val="0"/>
            <c:spPr>
              <a:solidFill>
                <a:schemeClr val="accent4"/>
              </a:solidFill>
              <a:ln>
                <a:noFill/>
              </a:ln>
              <a:effectLst/>
            </c:spPr>
            <c:extLst>
              <c:ext xmlns:c16="http://schemas.microsoft.com/office/drawing/2014/chart" uri="{C3380CC4-5D6E-409C-BE32-E72D297353CC}">
                <c16:uniqueId val="{00000003-DBA0-468D-B5D0-AE125876A55E}"/>
              </c:ext>
            </c:extLst>
          </c:dPt>
          <c:dPt>
            <c:idx val="2"/>
            <c:bubble3D val="0"/>
            <c:spPr>
              <a:solidFill>
                <a:schemeClr val="accent2"/>
              </a:solidFill>
              <a:ln>
                <a:noFill/>
              </a:ln>
              <a:effectLst/>
            </c:spPr>
            <c:extLst>
              <c:ext xmlns:c16="http://schemas.microsoft.com/office/drawing/2014/chart" uri="{C3380CC4-5D6E-409C-BE32-E72D297353CC}">
                <c16:uniqueId val="{00000005-DBA0-468D-B5D0-AE125876A55E}"/>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DBA0-468D-B5D0-AE125876A55E}"/>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DBA0-468D-B5D0-AE125876A55E}"/>
              </c:ext>
            </c:extLst>
          </c:dPt>
          <c:dLbls>
            <c:dLbl>
              <c:idx val="0"/>
              <c:layout>
                <c:manualLayout>
                  <c:x val="-0.20550764995838941"/>
                  <c:y val="-3.46972253468317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A0-468D-B5D0-AE125876A55E}"/>
                </c:ext>
              </c:extLst>
            </c:dLbl>
            <c:dLbl>
              <c:idx val="1"/>
              <c:layout>
                <c:manualLayout>
                  <c:x val="0.23692977402214968"/>
                  <c:y val="8.440476190476184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BA0-468D-B5D0-AE125876A55E}"/>
                </c:ext>
              </c:extLst>
            </c:dLbl>
            <c:dLbl>
              <c:idx val="2"/>
              <c:layout>
                <c:manualLayout>
                  <c:x val="0.20840567185199416"/>
                  <c:y val="-0.1001190476190476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A0-468D-B5D0-AE125876A55E}"/>
                </c:ext>
              </c:extLst>
            </c:dLbl>
            <c:dLbl>
              <c:idx val="3"/>
              <c:layout>
                <c:manualLayout>
                  <c:x val="0.17093527943153444"/>
                  <c:y val="0.1644235095613048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BA0-468D-B5D0-AE125876A55E}"/>
                </c:ext>
              </c:extLst>
            </c:dLbl>
            <c:dLbl>
              <c:idx val="4"/>
              <c:layout>
                <c:manualLayout>
                  <c:x val="8.8585237820882151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BA0-468D-B5D0-AE125876A5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A-DBA0-468D-B5D0-AE125876A55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D-DBA0-468D-B5D0-AE125876A55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0-DBA0-468D-B5D0-AE125876A55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3-DBA0-468D-B5D0-AE125876A55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6-DBA0-468D-B5D0-AE125876A5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5390083861468541"/>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Communal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287F-4CB8-9E0B-E37960CD0CFC}"/>
              </c:ext>
            </c:extLst>
          </c:dPt>
          <c:dPt>
            <c:idx val="1"/>
            <c:bubble3D val="0"/>
            <c:spPr>
              <a:solidFill>
                <a:schemeClr val="accent4"/>
              </a:solidFill>
              <a:ln>
                <a:noFill/>
              </a:ln>
              <a:effectLst/>
            </c:spPr>
            <c:extLst>
              <c:ext xmlns:c16="http://schemas.microsoft.com/office/drawing/2014/chart" uri="{C3380CC4-5D6E-409C-BE32-E72D297353CC}">
                <c16:uniqueId val="{00000003-287F-4CB8-9E0B-E37960CD0CFC}"/>
              </c:ext>
            </c:extLst>
          </c:dPt>
          <c:dPt>
            <c:idx val="2"/>
            <c:bubble3D val="0"/>
            <c:spPr>
              <a:solidFill>
                <a:schemeClr val="accent2"/>
              </a:solidFill>
              <a:ln>
                <a:noFill/>
              </a:ln>
              <a:effectLst/>
            </c:spPr>
            <c:extLst>
              <c:ext xmlns:c16="http://schemas.microsoft.com/office/drawing/2014/chart" uri="{C3380CC4-5D6E-409C-BE32-E72D297353CC}">
                <c16:uniqueId val="{00000005-287F-4CB8-9E0B-E37960CD0CFC}"/>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287F-4CB8-9E0B-E37960CD0CFC}"/>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287F-4CB8-9E0B-E37960CD0CFC}"/>
              </c:ext>
            </c:extLst>
          </c:dPt>
          <c:dLbls>
            <c:dLbl>
              <c:idx val="0"/>
              <c:layout>
                <c:manualLayout>
                  <c:x val="-0.22989789386082846"/>
                  <c:y val="7.244563179602549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87F-4CB8-9E0B-E37960CD0CFC}"/>
                </c:ext>
              </c:extLst>
            </c:dLbl>
            <c:dLbl>
              <c:idx val="1"/>
              <c:layout>
                <c:manualLayout>
                  <c:x val="0.22983067665322324"/>
                  <c:y val="-2.273809523809523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87F-4CB8-9E0B-E37960CD0CFC}"/>
                </c:ext>
              </c:extLst>
            </c:dLbl>
            <c:dLbl>
              <c:idx val="4"/>
              <c:layout>
                <c:manualLayout>
                  <c:x val="7.3356699315024643E-2"/>
                  <c:y val="0.1681547619047619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87F-4CB8-9E0B-E37960CD0C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A-287F-4CB8-9E0B-E37960CD0CFC}"/>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D-287F-4CB8-9E0B-E37960CD0CFC}"/>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0-287F-4CB8-9E0B-E37960CD0CFC}"/>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3-287F-4CB8-9E0B-E37960CD0CFC}"/>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6-287F-4CB8-9E0B-E37960CD0C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4170571666346583"/>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Immersive</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8A47-4332-966E-0FC027812E56}"/>
              </c:ext>
            </c:extLst>
          </c:dPt>
          <c:dPt>
            <c:idx val="1"/>
            <c:bubble3D val="0"/>
            <c:spPr>
              <a:solidFill>
                <a:schemeClr val="accent4"/>
              </a:solidFill>
              <a:ln>
                <a:noFill/>
              </a:ln>
              <a:effectLst/>
            </c:spPr>
            <c:extLst>
              <c:ext xmlns:c16="http://schemas.microsoft.com/office/drawing/2014/chart" uri="{C3380CC4-5D6E-409C-BE32-E72D297353CC}">
                <c16:uniqueId val="{00000003-8A47-4332-966E-0FC027812E56}"/>
              </c:ext>
            </c:extLst>
          </c:dPt>
          <c:dPt>
            <c:idx val="2"/>
            <c:bubble3D val="0"/>
            <c:spPr>
              <a:solidFill>
                <a:schemeClr val="accent2"/>
              </a:solidFill>
              <a:ln>
                <a:noFill/>
              </a:ln>
              <a:effectLst/>
            </c:spPr>
            <c:extLst>
              <c:ext xmlns:c16="http://schemas.microsoft.com/office/drawing/2014/chart" uri="{C3380CC4-5D6E-409C-BE32-E72D297353CC}">
                <c16:uniqueId val="{00000005-8A47-4332-966E-0FC027812E56}"/>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8A47-4332-966E-0FC027812E56}"/>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8A47-4332-966E-0FC027812E56}"/>
              </c:ext>
            </c:extLst>
          </c:dPt>
          <c:dLbls>
            <c:dLbl>
              <c:idx val="0"/>
              <c:layout>
                <c:manualLayout>
                  <c:x val="-0.22176781256001538"/>
                  <c:y val="6.969441319834965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A47-4332-966E-0FC027812E56}"/>
                </c:ext>
              </c:extLst>
            </c:dLbl>
            <c:dLbl>
              <c:idx val="1"/>
              <c:layout>
                <c:manualLayout>
                  <c:x val="0.22694481787337559"/>
                  <c:y val="-1.67857142857142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A47-4332-966E-0FC027812E56}"/>
                </c:ext>
              </c:extLst>
            </c:dLbl>
            <c:dLbl>
              <c:idx val="3"/>
              <c:layout>
                <c:manualLayout>
                  <c:x val="0.16058334933743038"/>
                  <c:y val="0.1599976565429321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A47-4332-966E-0FC027812E56}"/>
                </c:ext>
              </c:extLst>
            </c:dLbl>
            <c:dLbl>
              <c:idx val="4"/>
              <c:layout>
                <c:manualLayout>
                  <c:x val="7.7914506113565069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A47-4332-966E-0FC027812E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A-8A47-4332-966E-0FC027812E56}"/>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0D-8A47-4332-966E-0FC027812E56}"/>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0-8A47-4332-966E-0FC027812E56}"/>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3-8A47-4332-966E-0FC027812E56}"/>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Sheet1!#REF!</c:f>
              <c:numCache>
                <c:formatCode>General</c:formatCode>
                <c:ptCount val="1"/>
                <c:pt idx="0">
                  <c:v>1</c:v>
                </c:pt>
              </c:numCache>
            </c:numRef>
          </c:val>
          <c:extLst>
            <c:ext xmlns:c16="http://schemas.microsoft.com/office/drawing/2014/chart" uri="{C3380CC4-5D6E-409C-BE32-E72D297353CC}">
              <c16:uniqueId val="{00000016-8A47-4332-966E-0FC027812E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3764067601305936"/>
          <c:y val="1.534073865766779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19A5-4C2C-8836-471CEB68CA55}"/>
              </c:ext>
            </c:extLst>
          </c:dPt>
          <c:dPt>
            <c:idx val="1"/>
            <c:bubble3D val="0"/>
            <c:spPr>
              <a:solidFill>
                <a:schemeClr val="accent4"/>
              </a:solidFill>
              <a:ln>
                <a:noFill/>
              </a:ln>
              <a:effectLst/>
            </c:spPr>
            <c:extLst>
              <c:ext xmlns:c16="http://schemas.microsoft.com/office/drawing/2014/chart" uri="{C3380CC4-5D6E-409C-BE32-E72D297353CC}">
                <c16:uniqueId val="{00000003-19A5-4C2C-8836-471CEB68CA55}"/>
              </c:ext>
            </c:extLst>
          </c:dPt>
          <c:dPt>
            <c:idx val="2"/>
            <c:bubble3D val="0"/>
            <c:spPr>
              <a:solidFill>
                <a:schemeClr val="accent2"/>
              </a:solidFill>
              <a:ln>
                <a:noFill/>
              </a:ln>
              <a:effectLst/>
            </c:spPr>
            <c:extLst>
              <c:ext xmlns:c16="http://schemas.microsoft.com/office/drawing/2014/chart" uri="{C3380CC4-5D6E-409C-BE32-E72D297353CC}">
                <c16:uniqueId val="{00000005-19A5-4C2C-8836-471CEB68CA55}"/>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19A5-4C2C-8836-471CEB68CA55}"/>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19A5-4C2C-8836-471CEB68CA55}"/>
              </c:ext>
            </c:extLst>
          </c:dPt>
          <c:dLbls>
            <c:dLbl>
              <c:idx val="0"/>
              <c:layout>
                <c:manualLayout>
                  <c:x val="-0.24615805646245439"/>
                  <c:y val="3.5714285714285712E-2"/>
                </c:manualLayout>
              </c:layout>
              <c:spPr>
                <a:noFill/>
                <a:ln w="57150">
                  <a:solidFill>
                    <a:schemeClr val="accent3"/>
                  </a:solid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20123551629217"/>
                      <c:h val="0.42476190476190478"/>
                    </c:manualLayout>
                  </c15:layout>
                </c:ext>
                <c:ext xmlns:c16="http://schemas.microsoft.com/office/drawing/2014/chart" uri="{C3380CC4-5D6E-409C-BE32-E72D297353CC}">
                  <c16:uniqueId val="{00000001-19A5-4C2C-8836-471CEB68CA55}"/>
                </c:ext>
              </c:extLst>
            </c:dLbl>
            <c:dLbl>
              <c:idx val="1"/>
              <c:layout>
                <c:manualLayout>
                  <c:x val="0.22011266884322386"/>
                  <c:y val="-2.976190476190481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640259906536074"/>
                      <c:h val="0.42476190476190478"/>
                    </c:manualLayout>
                  </c15:layout>
                </c:ext>
                <c:ext xmlns:c16="http://schemas.microsoft.com/office/drawing/2014/chart" uri="{C3380CC4-5D6E-409C-BE32-E72D297353CC}">
                  <c16:uniqueId val="{00000003-19A5-4C2C-8836-471CEB68CA55}"/>
                </c:ext>
              </c:extLst>
            </c:dLbl>
            <c:dLbl>
              <c:idx val="2"/>
              <c:layout>
                <c:manualLayout>
                  <c:x val="0.2068996863196978"/>
                  <c:y val="0.1562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233755841495422"/>
                      <c:h val="0.42476190476190478"/>
                    </c:manualLayout>
                  </c15:layout>
                </c:ext>
                <c:ext xmlns:c16="http://schemas.microsoft.com/office/drawing/2014/chart" uri="{C3380CC4-5D6E-409C-BE32-E72D297353CC}">
                  <c16:uniqueId val="{00000005-19A5-4C2C-8836-471CEB68CA55}"/>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9A5-4C2C-8836-471CEB68CA55}"/>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9A5-4C2C-8836-471CEB68CA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Sheet1!$B$2:$B$4</c:f>
              <c:numCache>
                <c:formatCode>0%</c:formatCode>
                <c:ptCount val="3"/>
                <c:pt idx="0">
                  <c:v>0.48</c:v>
                </c:pt>
                <c:pt idx="1">
                  <c:v>0.31</c:v>
                </c:pt>
                <c:pt idx="2">
                  <c:v>0.21</c:v>
                </c:pt>
              </c:numCache>
            </c:numRef>
          </c:val>
          <c:extLst>
            <c:ext xmlns:c16="http://schemas.microsoft.com/office/drawing/2014/chart" uri="{C3380CC4-5D6E-409C-BE32-E72D297353CC}">
              <c16:uniqueId val="{0000000A-19A5-4C2C-8836-471CEB68CA55}"/>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19A5-4C2C-8836-471CEB68CA5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D-19A5-4C2C-8836-471CEB68CA55}"/>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19A5-4C2C-8836-471CEB68CA5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0-19A5-4C2C-8836-471CEB68CA55}"/>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19A5-4C2C-8836-471CEB68CA5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3-19A5-4C2C-8836-471CEB68CA55}"/>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19A5-4C2C-8836-471CEB68CA5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6-19A5-4C2C-8836-471CEB68CA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2951059471224631"/>
          <c:y val="1.534073865766779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Communal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313E-4303-B09C-4166889F12B2}"/>
              </c:ext>
            </c:extLst>
          </c:dPt>
          <c:dPt>
            <c:idx val="1"/>
            <c:bubble3D val="0"/>
            <c:spPr>
              <a:solidFill>
                <a:schemeClr val="accent4"/>
              </a:solidFill>
              <a:ln>
                <a:noFill/>
              </a:ln>
              <a:effectLst/>
            </c:spPr>
            <c:extLst>
              <c:ext xmlns:c16="http://schemas.microsoft.com/office/drawing/2014/chart" uri="{C3380CC4-5D6E-409C-BE32-E72D297353CC}">
                <c16:uniqueId val="{00000003-313E-4303-B09C-4166889F12B2}"/>
              </c:ext>
            </c:extLst>
          </c:dPt>
          <c:dPt>
            <c:idx val="2"/>
            <c:bubble3D val="0"/>
            <c:spPr>
              <a:solidFill>
                <a:schemeClr val="accent2"/>
              </a:solidFill>
              <a:ln>
                <a:noFill/>
              </a:ln>
              <a:effectLst/>
            </c:spPr>
            <c:extLst>
              <c:ext xmlns:c16="http://schemas.microsoft.com/office/drawing/2014/chart" uri="{C3380CC4-5D6E-409C-BE32-E72D297353CC}">
                <c16:uniqueId val="{00000005-313E-4303-B09C-4166889F12B2}"/>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313E-4303-B09C-4166889F12B2}"/>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313E-4303-B09C-4166889F12B2}"/>
              </c:ext>
            </c:extLst>
          </c:dPt>
          <c:dLbls>
            <c:dLbl>
              <c:idx val="0"/>
              <c:layout>
                <c:manualLayout>
                  <c:x val="-0.20957269060879594"/>
                  <c:y val="0.19149325084364455"/>
                </c:manualLayout>
              </c:layout>
              <c:spPr>
                <a:noFill/>
                <a:ln w="57150">
                  <a:solidFill>
                    <a:schemeClr val="accent3"/>
                  </a:solid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20123551629217"/>
                      <c:h val="0.42476190476190478"/>
                    </c:manualLayout>
                  </c15:layout>
                </c:ext>
                <c:ext xmlns:c16="http://schemas.microsoft.com/office/drawing/2014/chart" uri="{C3380CC4-5D6E-409C-BE32-E72D297353CC}">
                  <c16:uniqueId val="{00000001-313E-4303-B09C-4166889F12B2}"/>
                </c:ext>
              </c:extLst>
            </c:dLbl>
            <c:dLbl>
              <c:idx val="1"/>
              <c:layout>
                <c:manualLayout>
                  <c:x val="-2.3789770181166379E-2"/>
                  <c:y val="-5.9523809523809521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640259906536074"/>
                      <c:h val="0.42476190476190478"/>
                    </c:manualLayout>
                  </c15:layout>
                </c:ext>
                <c:ext xmlns:c16="http://schemas.microsoft.com/office/drawing/2014/chart" uri="{C3380CC4-5D6E-409C-BE32-E72D297353CC}">
                  <c16:uniqueId val="{00000003-313E-4303-B09C-4166889F12B2}"/>
                </c:ext>
              </c:extLst>
            </c:dLbl>
            <c:dLbl>
              <c:idx val="2"/>
              <c:layout>
                <c:manualLayout>
                  <c:x val="0.22722488957173037"/>
                  <c:y val="0.1919642857142857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233755841495422"/>
                      <c:h val="0.42476190476190478"/>
                    </c:manualLayout>
                  </c15:layout>
                </c:ext>
                <c:ext xmlns:c16="http://schemas.microsoft.com/office/drawing/2014/chart" uri="{C3380CC4-5D6E-409C-BE32-E72D297353CC}">
                  <c16:uniqueId val="{00000005-313E-4303-B09C-4166889F12B2}"/>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13E-4303-B09C-4166889F12B2}"/>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13E-4303-B09C-4166889F12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Sheet1!$B$2:$B$4</c:f>
              <c:numCache>
                <c:formatCode>0%</c:formatCode>
                <c:ptCount val="3"/>
                <c:pt idx="0">
                  <c:v>0.27</c:v>
                </c:pt>
                <c:pt idx="1">
                  <c:v>0.44</c:v>
                </c:pt>
                <c:pt idx="2">
                  <c:v>0.28999999999999998</c:v>
                </c:pt>
              </c:numCache>
            </c:numRef>
          </c:val>
          <c:extLst>
            <c:ext xmlns:c16="http://schemas.microsoft.com/office/drawing/2014/chart" uri="{C3380CC4-5D6E-409C-BE32-E72D297353CC}">
              <c16:uniqueId val="{0000000A-313E-4303-B09C-4166889F12B2}"/>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313E-4303-B09C-4166889F1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D-313E-4303-B09C-4166889F12B2}"/>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313E-4303-B09C-4166889F1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0-313E-4303-B09C-4166889F12B2}"/>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313E-4303-B09C-4166889F1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3-313E-4303-B09C-4166889F12B2}"/>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313E-4303-B09C-4166889F1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6-313E-4303-B09C-4166889F12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441447410537097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Lbls>
            <c:dLbl>
              <c:idx val="0"/>
              <c:layout>
                <c:manualLayout>
                  <c:x val="-6.3206580884706482E-3"/>
                  <c:y val="0.16173134608173978"/>
                </c:manualLayout>
              </c:layout>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20123551629217"/>
                      <c:h val="0.42476190476190478"/>
                    </c:manualLayout>
                  </c15:layout>
                </c:ext>
                <c:ext xmlns:c16="http://schemas.microsoft.com/office/drawing/2014/chart" uri="{C3380CC4-5D6E-409C-BE32-E72D297353CC}">
                  <c16:uniqueId val="{00000000-3306-4A79-8043-275EE99DE1D4}"/>
                </c:ext>
              </c:extLst>
            </c:dLbl>
            <c:dLbl>
              <c:idx val="1"/>
              <c:layout>
                <c:manualLayout>
                  <c:x val="-0.23593111836630185"/>
                  <c:y val="0"/>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640259906536074"/>
                      <c:h val="0.42476190476190478"/>
                    </c:manualLayout>
                  </c15:layout>
                </c:ext>
                <c:ext xmlns:c16="http://schemas.microsoft.com/office/drawing/2014/chart" uri="{C3380CC4-5D6E-409C-BE32-E72D297353CC}">
                  <c16:uniqueId val="{00000001-3306-4A79-8043-275EE99DE1D4}"/>
                </c:ext>
              </c:extLst>
            </c:dLbl>
            <c:dLbl>
              <c:idx val="2"/>
              <c:layout>
                <c:manualLayout>
                  <c:x val="0.21096472697010438"/>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233755841495422"/>
                      <c:h val="0.42476190476190478"/>
                    </c:manualLayout>
                  </c15:layout>
                </c:ext>
                <c:ext xmlns:c16="http://schemas.microsoft.com/office/drawing/2014/chart" uri="{C3380CC4-5D6E-409C-BE32-E72D297353CC}">
                  <c16:uniqueId val="{00000002-3306-4A79-8043-275EE99DE1D4}"/>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306-4A79-8043-275EE99DE1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Sheet1!$B$2:$B$4</c:f>
              <c:numCache>
                <c:formatCode>0%</c:formatCode>
                <c:ptCount val="3"/>
                <c:pt idx="0">
                  <c:v>0.06</c:v>
                </c:pt>
                <c:pt idx="1">
                  <c:v>0.7</c:v>
                </c:pt>
                <c:pt idx="2">
                  <c:v>0.24</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B-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D-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0F-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1-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Respondents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72372897832218"/>
          <c:y val="0.13386189856169836"/>
          <c:w val="0.41594293768834451"/>
          <c:h val="0.86613810143830161"/>
        </c:manualLayout>
      </c:layout>
      <c:barChart>
        <c:barDir val="bar"/>
        <c:grouping val="clustered"/>
        <c:varyColors val="0"/>
        <c:ser>
          <c:idx val="0"/>
          <c:order val="0"/>
          <c:tx>
            <c:strRef>
              <c:f>Sheet1!$B$1</c:f>
              <c:strCache>
                <c:ptCount val="1"/>
                <c:pt idx="0">
                  <c:v>Minimally Involved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Light Shabbat candles</c:v>
                </c:pt>
                <c:pt idx="1">
                  <c:v>Celebrate Shabbat or holidays</c:v>
                </c:pt>
                <c:pt idx="2">
                  <c:v>Attended Seder</c:v>
                </c:pt>
              </c:strCache>
            </c:strRef>
          </c:cat>
          <c:val>
            <c:numRef>
              <c:f>Sheet1!$B$2:$B$4</c:f>
              <c:numCache>
                <c:formatCode>0%</c:formatCode>
                <c:ptCount val="3"/>
                <c:pt idx="0">
                  <c:v>0</c:v>
                </c:pt>
                <c:pt idx="1">
                  <c:v>0.05</c:v>
                </c:pt>
                <c:pt idx="2">
                  <c:v>0.11</c:v>
                </c:pt>
              </c:numCache>
            </c:numRef>
          </c:val>
          <c:extLst>
            <c:ext xmlns:c16="http://schemas.microsoft.com/office/drawing/2014/chart" uri="{C3380CC4-5D6E-409C-BE32-E72D297353CC}">
              <c16:uniqueId val="{00000000-1693-40DA-96F7-A91EA3BEC8DE}"/>
            </c:ext>
          </c:extLst>
        </c:ser>
        <c:ser>
          <c:idx val="1"/>
          <c:order val="1"/>
          <c:tx>
            <c:strRef>
              <c:f>Sheet1!$C$1</c:f>
              <c:strCache>
                <c:ptCount val="1"/>
                <c:pt idx="0">
                  <c:v>Personal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Light Shabbat candles</c:v>
                </c:pt>
                <c:pt idx="1">
                  <c:v>Celebrate Shabbat or holidays</c:v>
                </c:pt>
                <c:pt idx="2">
                  <c:v>Attended Seder</c:v>
                </c:pt>
              </c:strCache>
            </c:strRef>
          </c:cat>
          <c:val>
            <c:numRef>
              <c:f>Sheet1!$C$2:$C$4</c:f>
              <c:numCache>
                <c:formatCode>0%</c:formatCode>
                <c:ptCount val="3"/>
                <c:pt idx="0">
                  <c:v>0.05</c:v>
                </c:pt>
                <c:pt idx="1">
                  <c:v>0.28000000000000003</c:v>
                </c:pt>
                <c:pt idx="2">
                  <c:v>0.17</c:v>
                </c:pt>
              </c:numCache>
            </c:numRef>
          </c:val>
          <c:extLst>
            <c:ext xmlns:c16="http://schemas.microsoft.com/office/drawing/2014/chart" uri="{C3380CC4-5D6E-409C-BE32-E72D297353CC}">
              <c16:uniqueId val="{00000001-1693-40DA-96F7-A91EA3BEC8DE}"/>
            </c:ext>
          </c:extLst>
        </c:ser>
        <c:ser>
          <c:idx val="2"/>
          <c:order val="2"/>
          <c:tx>
            <c:strRef>
              <c:f>Sheet1!$D$1</c:f>
              <c:strCache>
                <c:ptCount val="1"/>
                <c:pt idx="0">
                  <c:v>Holiday</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Light Shabbat candles</c:v>
                </c:pt>
                <c:pt idx="1">
                  <c:v>Celebrate Shabbat or holidays</c:v>
                </c:pt>
                <c:pt idx="2">
                  <c:v>Attended Seder</c:v>
                </c:pt>
              </c:strCache>
            </c:strRef>
          </c:cat>
          <c:val>
            <c:numRef>
              <c:f>Sheet1!$D$2:$D$4</c:f>
              <c:numCache>
                <c:formatCode>0%</c:formatCode>
                <c:ptCount val="3"/>
                <c:pt idx="0">
                  <c:v>0.32</c:v>
                </c:pt>
                <c:pt idx="1">
                  <c:v>1</c:v>
                </c:pt>
                <c:pt idx="2">
                  <c:v>0.75</c:v>
                </c:pt>
              </c:numCache>
            </c:numRef>
          </c:val>
          <c:extLst>
            <c:ext xmlns:c16="http://schemas.microsoft.com/office/drawing/2014/chart" uri="{C3380CC4-5D6E-409C-BE32-E72D297353CC}">
              <c16:uniqueId val="{00000002-1693-40DA-96F7-A91EA3BEC8DE}"/>
            </c:ext>
          </c:extLst>
        </c:ser>
        <c:ser>
          <c:idx val="3"/>
          <c:order val="3"/>
          <c:tx>
            <c:strRef>
              <c:f>Sheet1!$E$1</c:f>
              <c:strCache>
                <c:ptCount val="1"/>
                <c:pt idx="0">
                  <c:v>Communal</c:v>
                </c:pt>
              </c:strCache>
            </c:strRef>
          </c:tx>
          <c:spPr>
            <a:solidFill>
              <a:schemeClr val="accent3"/>
            </a:solidFill>
            <a:ln>
              <a:solidFill>
                <a:schemeClr val="accent3">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Light Shabbat candles</c:v>
                </c:pt>
                <c:pt idx="1">
                  <c:v>Celebrate Shabbat or holidays</c:v>
                </c:pt>
                <c:pt idx="2">
                  <c:v>Attended Seder</c:v>
                </c:pt>
              </c:strCache>
            </c:strRef>
          </c:cat>
          <c:val>
            <c:numRef>
              <c:f>Sheet1!$E$2:$E$4</c:f>
              <c:numCache>
                <c:formatCode>0%</c:formatCode>
                <c:ptCount val="3"/>
                <c:pt idx="0">
                  <c:v>0.55000000000000004</c:v>
                </c:pt>
                <c:pt idx="1">
                  <c:v>0.92</c:v>
                </c:pt>
                <c:pt idx="2">
                  <c:v>0.98</c:v>
                </c:pt>
              </c:numCache>
            </c:numRef>
          </c:val>
          <c:extLst>
            <c:ext xmlns:c16="http://schemas.microsoft.com/office/drawing/2014/chart" uri="{C3380CC4-5D6E-409C-BE32-E72D297353CC}">
              <c16:uniqueId val="{00000004-1693-40DA-96F7-A91EA3BEC8DE}"/>
            </c:ext>
          </c:extLst>
        </c:ser>
        <c:ser>
          <c:idx val="4"/>
          <c:order val="4"/>
          <c:tx>
            <c:strRef>
              <c:f>Sheet1!$F$1</c:f>
              <c:strCache>
                <c:ptCount val="1"/>
                <c:pt idx="0">
                  <c:v>Immersed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Light Shabbat candles</c:v>
                </c:pt>
                <c:pt idx="1">
                  <c:v>Celebrate Shabbat or holidays</c:v>
                </c:pt>
                <c:pt idx="2">
                  <c:v>Attended Seder</c:v>
                </c:pt>
              </c:strCache>
            </c:strRef>
          </c:cat>
          <c:val>
            <c:numRef>
              <c:f>Sheet1!$F$2:$F$4</c:f>
              <c:numCache>
                <c:formatCode>0%</c:formatCode>
                <c:ptCount val="3"/>
                <c:pt idx="0">
                  <c:v>0.92</c:v>
                </c:pt>
                <c:pt idx="1">
                  <c:v>0.99</c:v>
                </c:pt>
                <c:pt idx="2">
                  <c:v>0.98</c:v>
                </c:pt>
              </c:numCache>
            </c:numRef>
          </c:val>
          <c:extLst>
            <c:ext xmlns:c16="http://schemas.microsoft.com/office/drawing/2014/chart" uri="{C3380CC4-5D6E-409C-BE32-E72D297353CC}">
              <c16:uniqueId val="{00000006-1693-40DA-96F7-A91EA3BEC8DE}"/>
            </c:ext>
          </c:extLst>
        </c:ser>
        <c:ser>
          <c:idx val="5"/>
          <c:order val="5"/>
          <c:tx>
            <c:strRef>
              <c:f>Sheet1!$G$1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Light Shabbat candles</c:v>
                </c:pt>
                <c:pt idx="1">
                  <c:v>Celebrate Shabbat or holidays</c:v>
                </c:pt>
                <c:pt idx="2">
                  <c:v>Attended Seder</c:v>
                </c:pt>
              </c:strCache>
            </c:strRef>
          </c:cat>
          <c:val>
            <c:numRef>
              <c:f>Sheet1!$G$2:$G$4</c:f>
              <c:numCache>
                <c:formatCode>0%</c:formatCode>
                <c:ptCount val="3"/>
                <c:pt idx="0">
                  <c:v>0.42</c:v>
                </c:pt>
                <c:pt idx="1">
                  <c:v>0.76</c:v>
                </c:pt>
                <c:pt idx="2">
                  <c:v>0.7</c:v>
                </c:pt>
              </c:numCache>
            </c:numRef>
          </c:val>
          <c:extLst>
            <c:ext xmlns:c16="http://schemas.microsoft.com/office/drawing/2014/chart" uri="{C3380CC4-5D6E-409C-BE32-E72D297353CC}">
              <c16:uniqueId val="{00000001-2CA3-4323-AE2A-66DD1D42AA2F}"/>
            </c:ext>
          </c:extLst>
        </c:ser>
        <c:dLbls>
          <c:showLegendKey val="0"/>
          <c:showVal val="0"/>
          <c:showCatName val="0"/>
          <c:showSerName val="0"/>
          <c:showPercent val="0"/>
          <c:showBubbleSize val="0"/>
        </c:dLbls>
        <c:gapWidth val="182"/>
        <c:axId val="628297856"/>
        <c:axId val="628298512"/>
      </c:barChart>
      <c:catAx>
        <c:axId val="62829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legend>
      <c:legendPos val="r"/>
      <c:layout>
        <c:manualLayout>
          <c:xMode val="edge"/>
          <c:yMode val="edge"/>
          <c:x val="0.81635450082628547"/>
          <c:y val="0.16752965059590633"/>
          <c:w val="0.18364549917371439"/>
          <c:h val="0.705804709406594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8235612316753087"/>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3C0C-4F17-BFD9-9F90EA630AD0}"/>
              </c:ext>
            </c:extLst>
          </c:dPt>
          <c:dPt>
            <c:idx val="1"/>
            <c:bubble3D val="0"/>
            <c:spPr>
              <a:solidFill>
                <a:schemeClr val="accent4"/>
              </a:solidFill>
              <a:ln>
                <a:noFill/>
              </a:ln>
              <a:effectLst/>
            </c:spPr>
            <c:extLst>
              <c:ext xmlns:c16="http://schemas.microsoft.com/office/drawing/2014/chart" uri="{C3380CC4-5D6E-409C-BE32-E72D297353CC}">
                <c16:uniqueId val="{00000003-3C0C-4F17-BFD9-9F90EA630AD0}"/>
              </c:ext>
            </c:extLst>
          </c:dPt>
          <c:dPt>
            <c:idx val="2"/>
            <c:bubble3D val="0"/>
            <c:spPr>
              <a:solidFill>
                <a:schemeClr val="accent2"/>
              </a:solidFill>
              <a:ln>
                <a:noFill/>
              </a:ln>
              <a:effectLst/>
            </c:spPr>
            <c:extLst>
              <c:ext xmlns:c16="http://schemas.microsoft.com/office/drawing/2014/chart" uri="{C3380CC4-5D6E-409C-BE32-E72D297353CC}">
                <c16:uniqueId val="{00000005-3C0C-4F17-BFD9-9F90EA630AD0}"/>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3C0C-4F17-BFD9-9F90EA630AD0}"/>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3C0C-4F17-BFD9-9F90EA630AD0}"/>
              </c:ext>
            </c:extLst>
          </c:dPt>
          <c:dLbls>
            <c:dLbl>
              <c:idx val="0"/>
              <c:layout>
                <c:manualLayout>
                  <c:x val="-7.1361308494974712E-2"/>
                  <c:y val="0.13792182227221597"/>
                </c:manualLayout>
              </c:layout>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20123551629217"/>
                      <c:h val="0.42476190476190478"/>
                    </c:manualLayout>
                  </c15:layout>
                </c:ext>
                <c:ext xmlns:c16="http://schemas.microsoft.com/office/drawing/2014/chart" uri="{C3380CC4-5D6E-409C-BE32-E72D297353CC}">
                  <c16:uniqueId val="{00000001-3C0C-4F17-BFD9-9F90EA630AD0}"/>
                </c:ext>
              </c:extLst>
            </c:dLbl>
            <c:dLbl>
              <c:idx val="1"/>
              <c:layout>
                <c:manualLayout>
                  <c:x val="-0.1749555086102042"/>
                  <c:y val="0"/>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640259906536074"/>
                      <c:h val="0.42476190476190478"/>
                    </c:manualLayout>
                  </c15:layout>
                </c:ext>
                <c:ext xmlns:c16="http://schemas.microsoft.com/office/drawing/2014/chart" uri="{C3380CC4-5D6E-409C-BE32-E72D297353CC}">
                  <c16:uniqueId val="{00000003-3C0C-4F17-BFD9-9F90EA630AD0}"/>
                </c:ext>
              </c:extLst>
            </c:dLbl>
            <c:dLbl>
              <c:idx val="2"/>
              <c:layout>
                <c:manualLayout>
                  <c:x val="0.18657448306766528"/>
                  <c:y val="0.1681547619047619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233755841495422"/>
                      <c:h val="0.42476190476190478"/>
                    </c:manualLayout>
                  </c15:layout>
                </c:ext>
                <c:ext xmlns:c16="http://schemas.microsoft.com/office/drawing/2014/chart" uri="{C3380CC4-5D6E-409C-BE32-E72D297353CC}">
                  <c16:uniqueId val="{00000005-3C0C-4F17-BFD9-9F90EA630AD0}"/>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C0C-4F17-BFD9-9F90EA630AD0}"/>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C0C-4F17-BFD9-9F90EA630AD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Sheet1!$B$2:$B$4</c:f>
              <c:numCache>
                <c:formatCode>0%</c:formatCode>
                <c:ptCount val="3"/>
                <c:pt idx="0">
                  <c:v>0.09</c:v>
                </c:pt>
                <c:pt idx="1">
                  <c:v>0.74</c:v>
                </c:pt>
                <c:pt idx="2">
                  <c:v>0.17</c:v>
                </c:pt>
              </c:numCache>
            </c:numRef>
          </c:val>
          <c:extLst>
            <c:ext xmlns:c16="http://schemas.microsoft.com/office/drawing/2014/chart" uri="{C3380CC4-5D6E-409C-BE32-E72D297353CC}">
              <c16:uniqueId val="{0000000A-3C0C-4F17-BFD9-9F90EA630AD0}"/>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3C0C-4F17-BFD9-9F90EA630AD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D-3C0C-4F17-BFD9-9F90EA630AD0}"/>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3C0C-4F17-BFD9-9F90EA630AD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0-3C0C-4F17-BFD9-9F90EA630AD0}"/>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3C0C-4F17-BFD9-9F90EA630AD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3-3C0C-4F17-BFD9-9F90EA630AD0}"/>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3C0C-4F17-BFD9-9F90EA630AD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6-3C0C-4F17-BFD9-9F90EA630A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9861628576915692"/>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Holiday</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A253-4A36-AC75-D7FFB6761B7E}"/>
              </c:ext>
            </c:extLst>
          </c:dPt>
          <c:dPt>
            <c:idx val="1"/>
            <c:bubble3D val="0"/>
            <c:spPr>
              <a:solidFill>
                <a:schemeClr val="accent4"/>
              </a:solidFill>
              <a:ln>
                <a:noFill/>
              </a:ln>
              <a:effectLst/>
            </c:spPr>
            <c:extLst>
              <c:ext xmlns:c16="http://schemas.microsoft.com/office/drawing/2014/chart" uri="{C3380CC4-5D6E-409C-BE32-E72D297353CC}">
                <c16:uniqueId val="{00000003-A253-4A36-AC75-D7FFB6761B7E}"/>
              </c:ext>
            </c:extLst>
          </c:dPt>
          <c:dPt>
            <c:idx val="2"/>
            <c:bubble3D val="0"/>
            <c:spPr>
              <a:solidFill>
                <a:schemeClr val="accent2"/>
              </a:solidFill>
              <a:ln>
                <a:noFill/>
              </a:ln>
              <a:effectLst/>
            </c:spPr>
            <c:extLst>
              <c:ext xmlns:c16="http://schemas.microsoft.com/office/drawing/2014/chart" uri="{C3380CC4-5D6E-409C-BE32-E72D297353CC}">
                <c16:uniqueId val="{00000005-A253-4A36-AC75-D7FFB6761B7E}"/>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A253-4A36-AC75-D7FFB6761B7E}"/>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A253-4A36-AC75-D7FFB6761B7E}"/>
              </c:ext>
            </c:extLst>
          </c:dPt>
          <c:dLbls>
            <c:dLbl>
              <c:idx val="0"/>
              <c:layout>
                <c:manualLayout>
                  <c:x val="-0.15266212150310488"/>
                  <c:y val="0.13792182227221597"/>
                </c:manualLayout>
              </c:layout>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20123551629217"/>
                      <c:h val="0.42476190476190478"/>
                    </c:manualLayout>
                  </c15:layout>
                </c:ext>
                <c:ext xmlns:c16="http://schemas.microsoft.com/office/drawing/2014/chart" uri="{C3380CC4-5D6E-409C-BE32-E72D297353CC}">
                  <c16:uniqueId val="{00000001-A253-4A36-AC75-D7FFB6761B7E}"/>
                </c:ext>
              </c:extLst>
            </c:dLbl>
            <c:dLbl>
              <c:idx val="1"/>
              <c:layout>
                <c:manualLayout>
                  <c:x val="-0.18308558991101728"/>
                  <c:y val="-1.785714285714285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640259906536074"/>
                      <c:h val="0.42476190476190478"/>
                    </c:manualLayout>
                  </c15:layout>
                </c:ext>
                <c:ext xmlns:c16="http://schemas.microsoft.com/office/drawing/2014/chart" uri="{C3380CC4-5D6E-409C-BE32-E72D297353CC}">
                  <c16:uniqueId val="{00000003-A253-4A36-AC75-D7FFB6761B7E}"/>
                </c:ext>
              </c:extLst>
            </c:dLbl>
            <c:dLbl>
              <c:idx val="2"/>
              <c:layout>
                <c:manualLayout>
                  <c:x val="0.23128993022213687"/>
                  <c:y val="0.2038690476190476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233755841495422"/>
                      <c:h val="0.42476190476190478"/>
                    </c:manualLayout>
                  </c15:layout>
                </c:ext>
                <c:ext xmlns:c16="http://schemas.microsoft.com/office/drawing/2014/chart" uri="{C3380CC4-5D6E-409C-BE32-E72D297353CC}">
                  <c16:uniqueId val="{00000005-A253-4A36-AC75-D7FFB6761B7E}"/>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253-4A36-AC75-D7FFB6761B7E}"/>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253-4A36-AC75-D7FFB6761B7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Sheet1!$B$2:$B$4</c:f>
              <c:numCache>
                <c:formatCode>0%</c:formatCode>
                <c:ptCount val="3"/>
                <c:pt idx="0">
                  <c:v>0.15</c:v>
                </c:pt>
                <c:pt idx="1">
                  <c:v>0.55000000000000004</c:v>
                </c:pt>
                <c:pt idx="2">
                  <c:v>0.28999999999999998</c:v>
                </c:pt>
              </c:numCache>
            </c:numRef>
          </c:val>
          <c:extLst>
            <c:ext xmlns:c16="http://schemas.microsoft.com/office/drawing/2014/chart" uri="{C3380CC4-5D6E-409C-BE32-E72D297353CC}">
              <c16:uniqueId val="{0000000A-A253-4A36-AC75-D7FFB6761B7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A253-4A36-AC75-D7FFB6761B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D-A253-4A36-AC75-D7FFB6761B7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A253-4A36-AC75-D7FFB6761B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0-A253-4A36-AC75-D7FFB6761B7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A253-4A36-AC75-D7FFB6761B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3-A253-4A36-AC75-D7FFB6761B7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A253-4A36-AC75-D7FFB6761B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Married</c:v>
                </c:pt>
                <c:pt idx="1">
                  <c:v>Inter
Married</c:v>
                </c:pt>
                <c:pt idx="2">
                  <c:v>Not
Married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6-A253-4A36-AC75-D7FFB6761B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441447410537097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Lbls>
            <c:dLbl>
              <c:idx val="0"/>
              <c:layout>
                <c:manualLayout>
                  <c:x val="-0.16485724345432437"/>
                  <c:y val="0.2212551556055492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306-4A79-8043-275EE99DE1D4}"/>
                </c:ext>
              </c:extLst>
            </c:dLbl>
            <c:dLbl>
              <c:idx val="1"/>
              <c:layout>
                <c:manualLayout>
                  <c:x val="0.17057294667434864"/>
                  <c:y val="-9.52380952380952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06-4A79-8043-275EE99DE1D4}"/>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306-4A79-8043-275EE99DE1D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0.18</c:v>
                </c:pt>
                <c:pt idx="1">
                  <c:v>0.82</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B-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D-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0F-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1-861B-43D7-88A5-387E09FD109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6609596056590482"/>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C8B4-4795-B834-9A405B49A12D}"/>
              </c:ext>
            </c:extLst>
          </c:dPt>
          <c:dPt>
            <c:idx val="1"/>
            <c:bubble3D val="0"/>
            <c:spPr>
              <a:solidFill>
                <a:schemeClr val="accent4"/>
              </a:solidFill>
              <a:ln>
                <a:noFill/>
              </a:ln>
              <a:effectLst/>
            </c:spPr>
            <c:extLst>
              <c:ext xmlns:c16="http://schemas.microsoft.com/office/drawing/2014/chart" uri="{C3380CC4-5D6E-409C-BE32-E72D297353CC}">
                <c16:uniqueId val="{00000003-C8B4-4795-B834-9A405B49A12D}"/>
              </c:ext>
            </c:extLst>
          </c:dPt>
          <c:dPt>
            <c:idx val="2"/>
            <c:bubble3D val="0"/>
            <c:spPr>
              <a:solidFill>
                <a:schemeClr val="accent2"/>
              </a:solidFill>
              <a:ln>
                <a:noFill/>
              </a:ln>
              <a:effectLst/>
            </c:spPr>
            <c:extLst>
              <c:ext xmlns:c16="http://schemas.microsoft.com/office/drawing/2014/chart" uri="{C3380CC4-5D6E-409C-BE32-E72D297353CC}">
                <c16:uniqueId val="{00000005-C8B4-4795-B834-9A405B49A12D}"/>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C8B4-4795-B834-9A405B49A12D}"/>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C8B4-4795-B834-9A405B49A12D}"/>
              </c:ext>
            </c:extLst>
          </c:dPt>
          <c:dLbls>
            <c:dLbl>
              <c:idx val="0"/>
              <c:layout>
                <c:manualLayout>
                  <c:x val="-0.17705236540554389"/>
                  <c:y val="0.2331599175103111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8B4-4795-B834-9A405B49A12D}"/>
                </c:ext>
              </c:extLst>
            </c:dLbl>
            <c:dLbl>
              <c:idx val="1"/>
              <c:layout>
                <c:manualLayout>
                  <c:x val="0.21489693361500545"/>
                  <c:y val="-0.1190476190476190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8B4-4795-B834-9A405B49A12D}"/>
                </c:ext>
              </c:extLst>
            </c:dLbl>
            <c:dLbl>
              <c:idx val="4"/>
              <c:layout>
                <c:manualLayout>
                  <c:x val="3.5286153255233342E-2"/>
                  <c:y val="0.1622023809523809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8B4-4795-B834-9A405B49A12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A-C8B4-4795-B834-9A405B49A12D}"/>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D-C8B4-4795-B834-9A405B49A12D}"/>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0-C8B4-4795-B834-9A405B49A12D}"/>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3-C8B4-4795-B834-9A405B49A12D}"/>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6-C8B4-4795-B834-9A405B49A1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9048620446834398"/>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Holiday</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DBA0-468D-B5D0-AE125876A55E}"/>
              </c:ext>
            </c:extLst>
          </c:dPt>
          <c:dPt>
            <c:idx val="1"/>
            <c:bubble3D val="0"/>
            <c:spPr>
              <a:solidFill>
                <a:schemeClr val="accent4"/>
              </a:solidFill>
              <a:ln>
                <a:noFill/>
              </a:ln>
              <a:effectLst/>
            </c:spPr>
            <c:extLst>
              <c:ext xmlns:c16="http://schemas.microsoft.com/office/drawing/2014/chart" uri="{C3380CC4-5D6E-409C-BE32-E72D297353CC}">
                <c16:uniqueId val="{00000003-DBA0-468D-B5D0-AE125876A55E}"/>
              </c:ext>
            </c:extLst>
          </c:dPt>
          <c:dPt>
            <c:idx val="2"/>
            <c:bubble3D val="0"/>
            <c:spPr>
              <a:solidFill>
                <a:schemeClr val="accent2"/>
              </a:solidFill>
              <a:ln>
                <a:noFill/>
              </a:ln>
              <a:effectLst/>
            </c:spPr>
            <c:extLst>
              <c:ext xmlns:c16="http://schemas.microsoft.com/office/drawing/2014/chart" uri="{C3380CC4-5D6E-409C-BE32-E72D297353CC}">
                <c16:uniqueId val="{00000005-DBA0-468D-B5D0-AE125876A55E}"/>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DBA0-468D-B5D0-AE125876A55E}"/>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DBA0-468D-B5D0-AE125876A55E}"/>
              </c:ext>
            </c:extLst>
          </c:dPt>
          <c:dLbls>
            <c:dLbl>
              <c:idx val="0"/>
              <c:layout>
                <c:manualLayout>
                  <c:x val="-0.19331252800716983"/>
                  <c:y val="0.19149325084364449"/>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A0-468D-B5D0-AE125876A55E}"/>
                </c:ext>
              </c:extLst>
            </c:dLbl>
            <c:dLbl>
              <c:idx val="1"/>
              <c:layout>
                <c:manualLayout>
                  <c:x val="0.20440944881889755"/>
                  <c:y val="-8.92857142857142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BA0-468D-B5D0-AE125876A55E}"/>
                </c:ext>
              </c:extLst>
            </c:dLbl>
            <c:dLbl>
              <c:idx val="2"/>
              <c:layout>
                <c:manualLayout>
                  <c:x val="0.20840567185199416"/>
                  <c:y val="-0.1001190476190476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A0-468D-B5D0-AE125876A55E}"/>
                </c:ext>
              </c:extLst>
            </c:dLbl>
            <c:dLbl>
              <c:idx val="3"/>
              <c:layout>
                <c:manualLayout>
                  <c:x val="0.17093527943153444"/>
                  <c:y val="0.1644235095613048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BA0-468D-B5D0-AE125876A55E}"/>
                </c:ext>
              </c:extLst>
            </c:dLbl>
            <c:dLbl>
              <c:idx val="4"/>
              <c:layout>
                <c:manualLayout>
                  <c:x val="8.8585237820882151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BA0-468D-B5D0-AE125876A55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A-DBA0-468D-B5D0-AE125876A55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D-DBA0-468D-B5D0-AE125876A55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0-DBA0-468D-B5D0-AE125876A55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3-DBA0-468D-B5D0-AE125876A55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6-DBA0-468D-B5D0-AE125876A5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295105947122463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Communal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287F-4CB8-9E0B-E37960CD0CFC}"/>
              </c:ext>
            </c:extLst>
          </c:dPt>
          <c:dPt>
            <c:idx val="1"/>
            <c:bubble3D val="0"/>
            <c:spPr>
              <a:solidFill>
                <a:schemeClr val="accent4"/>
              </a:solidFill>
              <a:ln>
                <a:noFill/>
              </a:ln>
              <a:effectLst/>
            </c:spPr>
            <c:extLst>
              <c:ext xmlns:c16="http://schemas.microsoft.com/office/drawing/2014/chart" uri="{C3380CC4-5D6E-409C-BE32-E72D297353CC}">
                <c16:uniqueId val="{00000003-287F-4CB8-9E0B-E37960CD0CFC}"/>
              </c:ext>
            </c:extLst>
          </c:dPt>
          <c:dPt>
            <c:idx val="2"/>
            <c:bubble3D val="0"/>
            <c:spPr>
              <a:solidFill>
                <a:schemeClr val="accent2"/>
              </a:solidFill>
              <a:ln>
                <a:noFill/>
              </a:ln>
              <a:effectLst/>
            </c:spPr>
            <c:extLst>
              <c:ext xmlns:c16="http://schemas.microsoft.com/office/drawing/2014/chart" uri="{C3380CC4-5D6E-409C-BE32-E72D297353CC}">
                <c16:uniqueId val="{00000005-287F-4CB8-9E0B-E37960CD0CFC}"/>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287F-4CB8-9E0B-E37960CD0CFC}"/>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287F-4CB8-9E0B-E37960CD0CFC}"/>
              </c:ext>
            </c:extLst>
          </c:dPt>
          <c:dLbls>
            <c:dLbl>
              <c:idx val="0"/>
              <c:layout>
                <c:manualLayout>
                  <c:x val="-0.20144260930798291"/>
                  <c:y val="0.16768372703412074"/>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87F-4CB8-9E0B-E37960CD0CFC}"/>
                </c:ext>
              </c:extLst>
            </c:dLbl>
            <c:dLbl>
              <c:idx val="1"/>
              <c:layout>
                <c:manualLayout>
                  <c:x val="0.22983067665322318"/>
                  <c:y val="-0.129880952380952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87F-4CB8-9E0B-E37960CD0CFC}"/>
                </c:ext>
              </c:extLst>
            </c:dLbl>
            <c:dLbl>
              <c:idx val="4"/>
              <c:layout>
                <c:manualLayout>
                  <c:x val="7.3356699315024643E-2"/>
                  <c:y val="0.1681547619047619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87F-4CB8-9E0B-E37960CD0CF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A-287F-4CB8-9E0B-E37960CD0CFC}"/>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D-287F-4CB8-9E0B-E37960CD0CFC}"/>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0-287F-4CB8-9E0B-E37960CD0CFC}"/>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3-287F-4CB8-9E0B-E37960CD0CFC}"/>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6-287F-4CB8-9E0B-E37960CD0C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4170571666346583"/>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8A47-4332-966E-0FC027812E56}"/>
              </c:ext>
            </c:extLst>
          </c:dPt>
          <c:dPt>
            <c:idx val="1"/>
            <c:bubble3D val="0"/>
            <c:spPr>
              <a:solidFill>
                <a:schemeClr val="accent4"/>
              </a:solidFill>
              <a:ln>
                <a:noFill/>
              </a:ln>
              <a:effectLst/>
            </c:spPr>
            <c:extLst>
              <c:ext xmlns:c16="http://schemas.microsoft.com/office/drawing/2014/chart" uri="{C3380CC4-5D6E-409C-BE32-E72D297353CC}">
                <c16:uniqueId val="{00000003-8A47-4332-966E-0FC027812E56}"/>
              </c:ext>
            </c:extLst>
          </c:dPt>
          <c:dPt>
            <c:idx val="2"/>
            <c:bubble3D val="0"/>
            <c:spPr>
              <a:solidFill>
                <a:schemeClr val="accent2"/>
              </a:solidFill>
              <a:ln>
                <a:noFill/>
              </a:ln>
              <a:effectLst/>
            </c:spPr>
            <c:extLst>
              <c:ext xmlns:c16="http://schemas.microsoft.com/office/drawing/2014/chart" uri="{C3380CC4-5D6E-409C-BE32-E72D297353CC}">
                <c16:uniqueId val="{00000005-8A47-4332-966E-0FC027812E56}"/>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8A47-4332-966E-0FC027812E56}"/>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8A47-4332-966E-0FC027812E56}"/>
              </c:ext>
            </c:extLst>
          </c:dPt>
          <c:dLbls>
            <c:dLbl>
              <c:idx val="0"/>
              <c:layout>
                <c:manualLayout>
                  <c:x val="-0.17705236540554381"/>
                  <c:y val="0.20935039370078737"/>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A47-4332-966E-0FC027812E56}"/>
                </c:ext>
              </c:extLst>
            </c:dLbl>
            <c:dLbl>
              <c:idx val="1"/>
              <c:layout>
                <c:manualLayout>
                  <c:x val="0.23507489917418858"/>
                  <c:y val="-0.1120238095238095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A47-4332-966E-0FC027812E56}"/>
                </c:ext>
              </c:extLst>
            </c:dLbl>
            <c:dLbl>
              <c:idx val="3"/>
              <c:layout>
                <c:manualLayout>
                  <c:x val="0.16058334933743038"/>
                  <c:y val="0.1599976565429321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A47-4332-966E-0FC027812E56}"/>
                </c:ext>
              </c:extLst>
            </c:dLbl>
            <c:dLbl>
              <c:idx val="4"/>
              <c:layout>
                <c:manualLayout>
                  <c:x val="7.7914506113565069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A47-4332-966E-0FC027812E5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A-8A47-4332-966E-0FC027812E56}"/>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0D-8A47-4332-966E-0FC027812E56}"/>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0-8A47-4332-966E-0FC027812E56}"/>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3-8A47-4332-966E-0FC027812E56}"/>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Sheet1!#REF!</c:f>
              <c:numCache>
                <c:formatCode>General</c:formatCode>
                <c:ptCount val="1"/>
                <c:pt idx="0">
                  <c:v>1</c:v>
                </c:pt>
              </c:numCache>
            </c:numRef>
          </c:val>
          <c:extLst>
            <c:ext xmlns:c16="http://schemas.microsoft.com/office/drawing/2014/chart" uri="{C3380CC4-5D6E-409C-BE32-E72D297353CC}">
              <c16:uniqueId val="{00000016-8A47-4332-966E-0FC027812E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539008386146854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154B-4966-B4DE-39C297396FF2}"/>
              </c:ext>
            </c:extLst>
          </c:dPt>
          <c:dPt>
            <c:idx val="1"/>
            <c:bubble3D val="0"/>
            <c:spPr>
              <a:solidFill>
                <a:schemeClr val="accent4"/>
              </a:solidFill>
              <a:ln>
                <a:noFill/>
              </a:ln>
              <a:effectLst/>
            </c:spPr>
            <c:extLst>
              <c:ext xmlns:c16="http://schemas.microsoft.com/office/drawing/2014/chart" uri="{C3380CC4-5D6E-409C-BE32-E72D297353CC}">
                <c16:uniqueId val="{00000003-154B-4966-B4DE-39C297396FF2}"/>
              </c:ext>
            </c:extLst>
          </c:dPt>
          <c:dPt>
            <c:idx val="2"/>
            <c:bubble3D val="0"/>
            <c:spPr>
              <a:solidFill>
                <a:schemeClr val="accent2"/>
              </a:solidFill>
              <a:ln>
                <a:noFill/>
              </a:ln>
              <a:effectLst/>
            </c:spPr>
            <c:extLst>
              <c:ext xmlns:c16="http://schemas.microsoft.com/office/drawing/2014/chart" uri="{C3380CC4-5D6E-409C-BE32-E72D297353CC}">
                <c16:uniqueId val="{00000005-154B-4966-B4DE-39C297396FF2}"/>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154B-4966-B4DE-39C297396FF2}"/>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154B-4966-B4DE-39C297396FF2}"/>
              </c:ext>
            </c:extLst>
          </c:dPt>
          <c:dPt>
            <c:idx val="5"/>
            <c:bubble3D val="0"/>
            <c:spPr>
              <a:solidFill>
                <a:srgbClr val="FF0000"/>
              </a:solidFill>
              <a:ln>
                <a:noFill/>
              </a:ln>
              <a:effectLst/>
            </c:spPr>
            <c:extLst>
              <c:ext xmlns:c16="http://schemas.microsoft.com/office/drawing/2014/chart" uri="{C3380CC4-5D6E-409C-BE32-E72D297353CC}">
                <c16:uniqueId val="{0000000B-154B-4966-B4DE-39C297396FF2}"/>
              </c:ext>
            </c:extLst>
          </c:dPt>
          <c:dPt>
            <c:idx val="6"/>
            <c:bubble3D val="0"/>
            <c:spPr>
              <a:solidFill>
                <a:srgbClr val="FF0000"/>
              </a:solidFill>
              <a:ln>
                <a:noFill/>
              </a:ln>
              <a:effectLst/>
            </c:spPr>
            <c:extLst>
              <c:ext xmlns:c16="http://schemas.microsoft.com/office/drawing/2014/chart" uri="{C3380CC4-5D6E-409C-BE32-E72D297353CC}">
                <c16:uniqueId val="{0000000D-154B-4966-B4DE-39C297396FF2}"/>
              </c:ext>
            </c:extLst>
          </c:dPt>
          <c:dPt>
            <c:idx val="7"/>
            <c:bubble3D val="0"/>
            <c:spPr>
              <a:solidFill>
                <a:srgbClr val="FF0000"/>
              </a:solidFill>
              <a:ln>
                <a:noFill/>
              </a:ln>
              <a:effectLst/>
            </c:spPr>
            <c:extLst>
              <c:ext xmlns:c16="http://schemas.microsoft.com/office/drawing/2014/chart" uri="{C3380CC4-5D6E-409C-BE32-E72D297353CC}">
                <c16:uniqueId val="{0000000F-154B-4966-B4DE-39C297396FF2}"/>
              </c:ext>
            </c:extLst>
          </c:dPt>
          <c:dPt>
            <c:idx val="8"/>
            <c:bubble3D val="0"/>
            <c:spPr>
              <a:solidFill>
                <a:srgbClr val="FF0000"/>
              </a:solidFill>
              <a:ln>
                <a:noFill/>
              </a:ln>
              <a:effectLst/>
            </c:spPr>
            <c:extLst>
              <c:ext xmlns:c16="http://schemas.microsoft.com/office/drawing/2014/chart" uri="{C3380CC4-5D6E-409C-BE32-E72D297353CC}">
                <c16:uniqueId val="{00000011-154B-4966-B4DE-39C297396FF2}"/>
              </c:ext>
            </c:extLst>
          </c:dPt>
          <c:dPt>
            <c:idx val="9"/>
            <c:bubble3D val="0"/>
            <c:spPr>
              <a:solidFill>
                <a:srgbClr val="FF0000"/>
              </a:solidFill>
              <a:ln>
                <a:noFill/>
              </a:ln>
              <a:effectLst/>
            </c:spPr>
            <c:extLst>
              <c:ext xmlns:c16="http://schemas.microsoft.com/office/drawing/2014/chart" uri="{C3380CC4-5D6E-409C-BE32-E72D297353CC}">
                <c16:uniqueId val="{00000013-154B-4966-B4DE-39C297396FF2}"/>
              </c:ext>
            </c:extLst>
          </c:dPt>
          <c:dPt>
            <c:idx val="10"/>
            <c:bubble3D val="0"/>
            <c:spPr>
              <a:solidFill>
                <a:srgbClr val="FF0000"/>
              </a:solidFill>
              <a:ln>
                <a:noFill/>
              </a:ln>
              <a:effectLst/>
            </c:spPr>
            <c:extLst>
              <c:ext xmlns:c16="http://schemas.microsoft.com/office/drawing/2014/chart" uri="{C3380CC4-5D6E-409C-BE32-E72D297353CC}">
                <c16:uniqueId val="{00000015-154B-4966-B4DE-39C297396FF2}"/>
              </c:ext>
            </c:extLst>
          </c:dPt>
          <c:dPt>
            <c:idx val="11"/>
            <c:bubble3D val="0"/>
            <c:spPr>
              <a:solidFill>
                <a:srgbClr val="FF0000"/>
              </a:solidFill>
              <a:ln>
                <a:noFill/>
              </a:ln>
              <a:effectLst/>
            </c:spPr>
            <c:extLst>
              <c:ext xmlns:c16="http://schemas.microsoft.com/office/drawing/2014/chart" uri="{C3380CC4-5D6E-409C-BE32-E72D297353CC}">
                <c16:uniqueId val="{00000017-154B-4966-B4DE-39C297396FF2}"/>
              </c:ext>
            </c:extLst>
          </c:dPt>
          <c:dLbls>
            <c:dLbl>
              <c:idx val="0"/>
              <c:layout>
                <c:manualLayout>
                  <c:x val="-1.851578003969016E-2"/>
                  <c:y val="3.673134608173978E-2"/>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ln>
                        <a:noFill/>
                      </a:ln>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54B-4966-B4DE-39C297396FF2}"/>
                </c:ext>
              </c:extLst>
            </c:dLbl>
            <c:dLbl>
              <c:idx val="1"/>
              <c:layout>
                <c:manualLayout>
                  <c:x val="4.2301389155623766E-2"/>
                  <c:y val="-5.952380952381061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54B-4966-B4DE-39C297396FF2}"/>
                </c:ext>
              </c:extLst>
            </c:dLbl>
            <c:dLbl>
              <c:idx val="2"/>
              <c:layout>
                <c:manualLayout>
                  <c:x val="0.2216352986364509"/>
                  <c:y val="-9.511881327334094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154B-4966-B4DE-39C297396FF2}"/>
                </c:ext>
              </c:extLst>
            </c:dLbl>
            <c:dLbl>
              <c:idx val="3"/>
              <c:layout>
                <c:manualLayout>
                  <c:x val="0.19832437103898598"/>
                  <c:y val="0.1614124015748031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7475609756097563"/>
                      <c:h val="0.3230357142857142"/>
                    </c:manualLayout>
                  </c15:layout>
                </c:ext>
                <c:ext xmlns:c16="http://schemas.microsoft.com/office/drawing/2014/chart" uri="{C3380CC4-5D6E-409C-BE32-E72D297353CC}">
                  <c16:uniqueId val="{00000007-154B-4966-B4DE-39C297396FF2}"/>
                </c:ext>
              </c:extLst>
            </c:dLbl>
            <c:dLbl>
              <c:idx val="4"/>
              <c:layout>
                <c:manualLayout>
                  <c:x val="0.17395109147941873"/>
                  <c:y val="0.2098214285714285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54B-4966-B4DE-39C297396FF2}"/>
                </c:ext>
              </c:extLst>
            </c:dLbl>
            <c:dLbl>
              <c:idx val="5"/>
              <c:layout>
                <c:manualLayout>
                  <c:x val="0.14055566224953589"/>
                  <c:y val="0.1800595238095238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154B-4966-B4DE-39C297396F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Sheet1!$B$2:$B$13</c:f>
              <c:numCache>
                <c:formatCode>0%</c:formatCode>
                <c:ptCount val="12"/>
                <c:pt idx="0">
                  <c:v>0.44</c:v>
                </c:pt>
                <c:pt idx="1">
                  <c:v>0.17</c:v>
                </c:pt>
                <c:pt idx="2">
                  <c:v>0.2</c:v>
                </c:pt>
                <c:pt idx="3">
                  <c:v>0.08</c:v>
                </c:pt>
                <c:pt idx="4">
                  <c:v>0.08</c:v>
                </c:pt>
                <c:pt idx="5">
                  <c:v>0.04</c:v>
                </c:pt>
              </c:numCache>
            </c:numRef>
          </c:val>
          <c:extLst>
            <c:ext xmlns:c16="http://schemas.microsoft.com/office/drawing/2014/chart" uri="{C3380CC4-5D6E-409C-BE32-E72D297353CC}">
              <c16:uniqueId val="{00000018-154B-4966-B4DE-39C297396FF2}"/>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154B-4966-B4DE-39C297396FF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B-154B-4966-B4DE-39C297396FF2}"/>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154B-4966-B4DE-39C297396FF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E-154B-4966-B4DE-39C297396FF2}"/>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154B-4966-B4DE-39C297396FF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1-154B-4966-B4DE-39C297396FF2}"/>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154B-4966-B4DE-39C297396FF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4-154B-4966-B4DE-39C297396FF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213805134114333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Communal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742F-4A25-B4B4-D0E3F5BCC034}"/>
              </c:ext>
            </c:extLst>
          </c:dPt>
          <c:dPt>
            <c:idx val="1"/>
            <c:bubble3D val="0"/>
            <c:spPr>
              <a:solidFill>
                <a:schemeClr val="accent4"/>
              </a:solidFill>
              <a:ln>
                <a:noFill/>
              </a:ln>
              <a:effectLst/>
            </c:spPr>
            <c:extLst>
              <c:ext xmlns:c16="http://schemas.microsoft.com/office/drawing/2014/chart" uri="{C3380CC4-5D6E-409C-BE32-E72D297353CC}">
                <c16:uniqueId val="{00000003-742F-4A25-B4B4-D0E3F5BCC034}"/>
              </c:ext>
            </c:extLst>
          </c:dPt>
          <c:dPt>
            <c:idx val="2"/>
            <c:bubble3D val="0"/>
            <c:spPr>
              <a:solidFill>
                <a:schemeClr val="accent2"/>
              </a:solidFill>
              <a:ln>
                <a:noFill/>
              </a:ln>
              <a:effectLst/>
            </c:spPr>
            <c:extLst>
              <c:ext xmlns:c16="http://schemas.microsoft.com/office/drawing/2014/chart" uri="{C3380CC4-5D6E-409C-BE32-E72D297353CC}">
                <c16:uniqueId val="{00000005-742F-4A25-B4B4-D0E3F5BCC03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742F-4A25-B4B4-D0E3F5BCC03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742F-4A25-B4B4-D0E3F5BCC034}"/>
              </c:ext>
            </c:extLst>
          </c:dPt>
          <c:dPt>
            <c:idx val="5"/>
            <c:bubble3D val="0"/>
            <c:spPr>
              <a:solidFill>
                <a:srgbClr val="FF0000"/>
              </a:solidFill>
              <a:ln>
                <a:noFill/>
              </a:ln>
              <a:effectLst/>
            </c:spPr>
            <c:extLst>
              <c:ext xmlns:c16="http://schemas.microsoft.com/office/drawing/2014/chart" uri="{C3380CC4-5D6E-409C-BE32-E72D297353CC}">
                <c16:uniqueId val="{0000000B-742F-4A25-B4B4-D0E3F5BCC034}"/>
              </c:ext>
            </c:extLst>
          </c:dPt>
          <c:dPt>
            <c:idx val="6"/>
            <c:bubble3D val="0"/>
            <c:spPr>
              <a:solidFill>
                <a:srgbClr val="FF0000"/>
              </a:solidFill>
              <a:ln>
                <a:noFill/>
              </a:ln>
              <a:effectLst/>
            </c:spPr>
            <c:extLst>
              <c:ext xmlns:c16="http://schemas.microsoft.com/office/drawing/2014/chart" uri="{C3380CC4-5D6E-409C-BE32-E72D297353CC}">
                <c16:uniqueId val="{0000000D-742F-4A25-B4B4-D0E3F5BCC034}"/>
              </c:ext>
            </c:extLst>
          </c:dPt>
          <c:dPt>
            <c:idx val="7"/>
            <c:bubble3D val="0"/>
            <c:spPr>
              <a:solidFill>
                <a:srgbClr val="FF0000"/>
              </a:solidFill>
              <a:ln>
                <a:noFill/>
              </a:ln>
              <a:effectLst/>
            </c:spPr>
            <c:extLst>
              <c:ext xmlns:c16="http://schemas.microsoft.com/office/drawing/2014/chart" uri="{C3380CC4-5D6E-409C-BE32-E72D297353CC}">
                <c16:uniqueId val="{0000000F-742F-4A25-B4B4-D0E3F5BCC034}"/>
              </c:ext>
            </c:extLst>
          </c:dPt>
          <c:dPt>
            <c:idx val="8"/>
            <c:bubble3D val="0"/>
            <c:spPr>
              <a:solidFill>
                <a:srgbClr val="FF0000"/>
              </a:solidFill>
              <a:ln>
                <a:noFill/>
              </a:ln>
              <a:effectLst/>
            </c:spPr>
            <c:extLst>
              <c:ext xmlns:c16="http://schemas.microsoft.com/office/drawing/2014/chart" uri="{C3380CC4-5D6E-409C-BE32-E72D297353CC}">
                <c16:uniqueId val="{00000011-742F-4A25-B4B4-D0E3F5BCC034}"/>
              </c:ext>
            </c:extLst>
          </c:dPt>
          <c:dPt>
            <c:idx val="9"/>
            <c:bubble3D val="0"/>
            <c:spPr>
              <a:solidFill>
                <a:srgbClr val="FF0000"/>
              </a:solidFill>
              <a:ln>
                <a:noFill/>
              </a:ln>
              <a:effectLst/>
            </c:spPr>
            <c:extLst>
              <c:ext xmlns:c16="http://schemas.microsoft.com/office/drawing/2014/chart" uri="{C3380CC4-5D6E-409C-BE32-E72D297353CC}">
                <c16:uniqueId val="{00000013-742F-4A25-B4B4-D0E3F5BCC034}"/>
              </c:ext>
            </c:extLst>
          </c:dPt>
          <c:dPt>
            <c:idx val="10"/>
            <c:bubble3D val="0"/>
            <c:spPr>
              <a:solidFill>
                <a:srgbClr val="FF0000"/>
              </a:solidFill>
              <a:ln>
                <a:noFill/>
              </a:ln>
              <a:effectLst/>
            </c:spPr>
            <c:extLst>
              <c:ext xmlns:c16="http://schemas.microsoft.com/office/drawing/2014/chart" uri="{C3380CC4-5D6E-409C-BE32-E72D297353CC}">
                <c16:uniqueId val="{00000015-742F-4A25-B4B4-D0E3F5BCC034}"/>
              </c:ext>
            </c:extLst>
          </c:dPt>
          <c:dPt>
            <c:idx val="11"/>
            <c:bubble3D val="0"/>
            <c:spPr>
              <a:solidFill>
                <a:srgbClr val="FF0000"/>
              </a:solidFill>
              <a:ln>
                <a:noFill/>
              </a:ln>
              <a:effectLst/>
            </c:spPr>
            <c:extLst>
              <c:ext xmlns:c16="http://schemas.microsoft.com/office/drawing/2014/chart" uri="{C3380CC4-5D6E-409C-BE32-E72D297353CC}">
                <c16:uniqueId val="{00000017-742F-4A25-B4B4-D0E3F5BCC034}"/>
              </c:ext>
            </c:extLst>
          </c:dPt>
          <c:dLbls>
            <c:dLbl>
              <c:idx val="0"/>
              <c:layout>
                <c:manualLayout>
                  <c:x val="-3.8840983291722683E-2"/>
                  <c:y val="3.077896512935880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42F-4A25-B4B4-D0E3F5BCC034}"/>
                </c:ext>
              </c:extLst>
            </c:dLbl>
            <c:dLbl>
              <c:idx val="1"/>
              <c:layout>
                <c:manualLayout>
                  <c:x val="-0.17314576531592088"/>
                  <c:y val="-7.738095238095249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42F-4A25-B4B4-D0E3F5BCC034}"/>
                </c:ext>
              </c:extLst>
            </c:dLbl>
            <c:dLbl>
              <c:idx val="2"/>
              <c:layout>
                <c:manualLayout>
                  <c:x val="0.17285481083157286"/>
                  <c:y val="-1.773809523809526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742F-4A25-B4B4-D0E3F5BCC034}"/>
                </c:ext>
              </c:extLst>
            </c:dLbl>
            <c:dLbl>
              <c:idx val="3"/>
              <c:layout>
                <c:manualLayout>
                  <c:x val="0.16986908648614046"/>
                  <c:y val="3.046025496812898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42F-4A25-B4B4-D0E3F5BCC034}"/>
                </c:ext>
              </c:extLst>
            </c:dLbl>
            <c:dLbl>
              <c:idx val="4"/>
              <c:layout>
                <c:manualLayout>
                  <c:x val="0.16582101017860568"/>
                  <c:y val="0.2098214285714285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42F-4A25-B4B4-D0E3F5BCC034}"/>
                </c:ext>
              </c:extLst>
            </c:dLbl>
            <c:dLbl>
              <c:idx val="5"/>
              <c:layout>
                <c:manualLayout>
                  <c:x val="0.12836054029831637"/>
                  <c:y val="0.20982142857142858"/>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42F-4A25-B4B4-D0E3F5BCC03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Sheet1!$B$2:$B$13</c:f>
              <c:numCache>
                <c:formatCode>0%</c:formatCode>
                <c:ptCount val="12"/>
                <c:pt idx="0">
                  <c:v>0.3</c:v>
                </c:pt>
                <c:pt idx="1">
                  <c:v>0.15</c:v>
                </c:pt>
                <c:pt idx="2">
                  <c:v>0.24</c:v>
                </c:pt>
                <c:pt idx="3">
                  <c:v>0.15</c:v>
                </c:pt>
                <c:pt idx="4">
                  <c:v>0.09</c:v>
                </c:pt>
                <c:pt idx="5">
                  <c:v>0.08</c:v>
                </c:pt>
              </c:numCache>
            </c:numRef>
          </c:val>
          <c:extLst>
            <c:ext xmlns:c16="http://schemas.microsoft.com/office/drawing/2014/chart" uri="{C3380CC4-5D6E-409C-BE32-E72D297353CC}">
              <c16:uniqueId val="{00000018-742F-4A25-B4B4-D0E3F5BCC034}"/>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742F-4A25-B4B4-D0E3F5BCC03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B-742F-4A25-B4B4-D0E3F5BCC034}"/>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742F-4A25-B4B4-D0E3F5BCC03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E-742F-4A25-B4B4-D0E3F5BCC034}"/>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742F-4A25-B4B4-D0E3F5BCC03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1-742F-4A25-B4B4-D0E3F5BCC034}"/>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742F-4A25-B4B4-D0E3F5BCC03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4-742F-4A25-B4B4-D0E3F5BCC03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1975449715127074"/>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Pt>
            <c:idx val="5"/>
            <c:bubble3D val="0"/>
            <c:spPr>
              <a:solidFill>
                <a:srgbClr val="FF0000"/>
              </a:solidFill>
              <a:ln>
                <a:noFill/>
              </a:ln>
              <a:effectLst/>
            </c:spPr>
            <c:extLst>
              <c:ext xmlns:c16="http://schemas.microsoft.com/office/drawing/2014/chart" uri="{C3380CC4-5D6E-409C-BE32-E72D297353CC}">
                <c16:uniqueId val="{00000000-45C5-4B78-822C-1E14AB9E63EF}"/>
              </c:ext>
            </c:extLst>
          </c:dPt>
          <c:dPt>
            <c:idx val="6"/>
            <c:bubble3D val="0"/>
            <c:spPr>
              <a:solidFill>
                <a:srgbClr val="FF0000"/>
              </a:solidFill>
              <a:ln>
                <a:noFill/>
              </a:ln>
              <a:effectLst/>
            </c:spPr>
            <c:extLst>
              <c:ext xmlns:c16="http://schemas.microsoft.com/office/drawing/2014/chart" uri="{C3380CC4-5D6E-409C-BE32-E72D297353CC}">
                <c16:uniqueId val="{0000000D-F93B-4457-ACAC-607C365571BB}"/>
              </c:ext>
            </c:extLst>
          </c:dPt>
          <c:dPt>
            <c:idx val="7"/>
            <c:bubble3D val="0"/>
            <c:spPr>
              <a:solidFill>
                <a:srgbClr val="FF0000"/>
              </a:solidFill>
              <a:ln>
                <a:noFill/>
              </a:ln>
              <a:effectLst/>
            </c:spPr>
            <c:extLst>
              <c:ext xmlns:c16="http://schemas.microsoft.com/office/drawing/2014/chart" uri="{C3380CC4-5D6E-409C-BE32-E72D297353CC}">
                <c16:uniqueId val="{0000000F-F93B-4457-ACAC-607C365571BB}"/>
              </c:ext>
            </c:extLst>
          </c:dPt>
          <c:dPt>
            <c:idx val="8"/>
            <c:bubble3D val="0"/>
            <c:spPr>
              <a:solidFill>
                <a:srgbClr val="FF0000"/>
              </a:solidFill>
              <a:ln>
                <a:noFill/>
              </a:ln>
              <a:effectLst/>
            </c:spPr>
            <c:extLst>
              <c:ext xmlns:c16="http://schemas.microsoft.com/office/drawing/2014/chart" uri="{C3380CC4-5D6E-409C-BE32-E72D297353CC}">
                <c16:uniqueId val="{00000011-F93B-4457-ACAC-607C365571BB}"/>
              </c:ext>
            </c:extLst>
          </c:dPt>
          <c:dPt>
            <c:idx val="9"/>
            <c:bubble3D val="0"/>
            <c:spPr>
              <a:solidFill>
                <a:srgbClr val="FF0000"/>
              </a:solidFill>
              <a:ln>
                <a:noFill/>
              </a:ln>
              <a:effectLst/>
            </c:spPr>
            <c:extLst>
              <c:ext xmlns:c16="http://schemas.microsoft.com/office/drawing/2014/chart" uri="{C3380CC4-5D6E-409C-BE32-E72D297353CC}">
                <c16:uniqueId val="{00000013-F93B-4457-ACAC-607C365571BB}"/>
              </c:ext>
            </c:extLst>
          </c:dPt>
          <c:dPt>
            <c:idx val="10"/>
            <c:bubble3D val="0"/>
            <c:spPr>
              <a:solidFill>
                <a:srgbClr val="FF0000"/>
              </a:solidFill>
              <a:ln>
                <a:noFill/>
              </a:ln>
              <a:effectLst/>
            </c:spPr>
            <c:extLst>
              <c:ext xmlns:c16="http://schemas.microsoft.com/office/drawing/2014/chart" uri="{C3380CC4-5D6E-409C-BE32-E72D297353CC}">
                <c16:uniqueId val="{00000015-F93B-4457-ACAC-607C365571BB}"/>
              </c:ext>
            </c:extLst>
          </c:dPt>
          <c:dPt>
            <c:idx val="11"/>
            <c:bubble3D val="0"/>
            <c:spPr>
              <a:solidFill>
                <a:srgbClr val="FF0000"/>
              </a:solidFill>
              <a:ln>
                <a:noFill/>
              </a:ln>
              <a:effectLst/>
            </c:spPr>
            <c:extLst>
              <c:ext xmlns:c16="http://schemas.microsoft.com/office/drawing/2014/chart" uri="{C3380CC4-5D6E-409C-BE32-E72D297353CC}">
                <c16:uniqueId val="{00000017-F93B-4457-ACAC-607C365571BB}"/>
              </c:ext>
            </c:extLst>
          </c:dPt>
          <c:dLbls>
            <c:dLbl>
              <c:idx val="0"/>
              <c:layout>
                <c:manualLayout>
                  <c:x val="-3.8840983291722683E-2"/>
                  <c:y val="3.077896512935880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306-4A79-8043-275EE99DE1D4}"/>
                </c:ext>
              </c:extLst>
            </c:dLbl>
            <c:dLbl>
              <c:idx val="1"/>
              <c:layout>
                <c:manualLayout>
                  <c:x val="-0.13249535881185584"/>
                  <c:y val="-4.76190476190476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06-4A79-8043-275EE99DE1D4}"/>
                </c:ext>
              </c:extLst>
            </c:dLbl>
            <c:dLbl>
              <c:idx val="2"/>
              <c:layout>
                <c:manualLayout>
                  <c:x val="0.17285481083157286"/>
                  <c:y val="-1.773809523809526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2-3306-4A79-8043-275EE99DE1D4}"/>
                </c:ext>
              </c:extLst>
            </c:dLbl>
            <c:dLbl>
              <c:idx val="3"/>
              <c:layout>
                <c:manualLayout>
                  <c:x val="0.17799916778695343"/>
                  <c:y val="0.1316507311586051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0.13736572562576019"/>
                  <c:y val="0.221726190476190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306-4A79-8043-275EE99DE1D4}"/>
                </c:ext>
              </c:extLst>
            </c:dLbl>
            <c:dLbl>
              <c:idx val="5"/>
              <c:layout>
                <c:manualLayout>
                  <c:x val="5.9254849241405727E-2"/>
                  <c:y val="0.1800595238095238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5C5-4B78-822C-1E14AB9E63E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Sheet1!$B$2:$B$13</c:f>
              <c:numCache>
                <c:formatCode>0%</c:formatCode>
                <c:ptCount val="12"/>
                <c:pt idx="0">
                  <c:v>0.37</c:v>
                </c:pt>
                <c:pt idx="1">
                  <c:v>0.12</c:v>
                </c:pt>
                <c:pt idx="2">
                  <c:v>0.24</c:v>
                </c:pt>
                <c:pt idx="3">
                  <c:v>0.19</c:v>
                </c:pt>
                <c:pt idx="4">
                  <c:v>0.08</c:v>
                </c:pt>
                <c:pt idx="5">
                  <c:v>0.01</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9-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B-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D-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F-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Respondents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72372897832218"/>
          <c:y val="0.13386189856169836"/>
          <c:w val="0.42520219694760375"/>
          <c:h val="0.86613810143830161"/>
        </c:manualLayout>
      </c:layout>
      <c:barChart>
        <c:barDir val="bar"/>
        <c:grouping val="clustered"/>
        <c:varyColors val="0"/>
        <c:ser>
          <c:idx val="0"/>
          <c:order val="0"/>
          <c:tx>
            <c:strRef>
              <c:f>Sheet1!$B$1</c:f>
              <c:strCache>
                <c:ptCount val="1"/>
                <c:pt idx="0">
                  <c:v>Minimally Involved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Jewish educational program</c:v>
                </c:pt>
                <c:pt idx="1">
                  <c:v>Synagogue</c:v>
                </c:pt>
                <c:pt idx="2">
                  <c:v>Chabad</c:v>
                </c:pt>
                <c:pt idx="3">
                  <c:v>JCC</c:v>
                </c:pt>
              </c:strCache>
            </c:strRef>
          </c:cat>
          <c:val>
            <c:numRef>
              <c:f>Sheet1!$B$2:$B$5</c:f>
              <c:numCache>
                <c:formatCode>0%</c:formatCode>
                <c:ptCount val="4"/>
                <c:pt idx="0">
                  <c:v>0</c:v>
                </c:pt>
                <c:pt idx="1">
                  <c:v>0</c:v>
                </c:pt>
                <c:pt idx="2">
                  <c:v>0</c:v>
                </c:pt>
                <c:pt idx="3">
                  <c:v>0.32</c:v>
                </c:pt>
              </c:numCache>
            </c:numRef>
          </c:val>
          <c:extLst>
            <c:ext xmlns:c16="http://schemas.microsoft.com/office/drawing/2014/chart" uri="{C3380CC4-5D6E-409C-BE32-E72D297353CC}">
              <c16:uniqueId val="{00000000-1693-40DA-96F7-A91EA3BEC8DE}"/>
            </c:ext>
          </c:extLst>
        </c:ser>
        <c:ser>
          <c:idx val="1"/>
          <c:order val="1"/>
          <c:tx>
            <c:strRef>
              <c:f>Sheet1!$C$1</c:f>
              <c:strCache>
                <c:ptCount val="1"/>
                <c:pt idx="0">
                  <c:v>Personal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Jewish educational program</c:v>
                </c:pt>
                <c:pt idx="1">
                  <c:v>Synagogue</c:v>
                </c:pt>
                <c:pt idx="2">
                  <c:v>Chabad</c:v>
                </c:pt>
                <c:pt idx="3">
                  <c:v>JCC</c:v>
                </c:pt>
              </c:strCache>
            </c:strRef>
          </c:cat>
          <c:val>
            <c:numRef>
              <c:f>Sheet1!$C$2:$C$5</c:f>
              <c:numCache>
                <c:formatCode>0%</c:formatCode>
                <c:ptCount val="4"/>
                <c:pt idx="0">
                  <c:v>0.14000000000000001</c:v>
                </c:pt>
                <c:pt idx="1">
                  <c:v>0.24</c:v>
                </c:pt>
                <c:pt idx="2">
                  <c:v>0.02</c:v>
                </c:pt>
                <c:pt idx="3">
                  <c:v>0.06</c:v>
                </c:pt>
              </c:numCache>
            </c:numRef>
          </c:val>
          <c:extLst>
            <c:ext xmlns:c16="http://schemas.microsoft.com/office/drawing/2014/chart" uri="{C3380CC4-5D6E-409C-BE32-E72D297353CC}">
              <c16:uniqueId val="{00000001-1693-40DA-96F7-A91EA3BEC8DE}"/>
            </c:ext>
          </c:extLst>
        </c:ser>
        <c:ser>
          <c:idx val="2"/>
          <c:order val="2"/>
          <c:tx>
            <c:strRef>
              <c:f>Sheet1!$D$1</c:f>
              <c:strCache>
                <c:ptCount val="1"/>
                <c:pt idx="0">
                  <c:v>Holiday</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Jewish educational program</c:v>
                </c:pt>
                <c:pt idx="1">
                  <c:v>Synagogue</c:v>
                </c:pt>
                <c:pt idx="2">
                  <c:v>Chabad</c:v>
                </c:pt>
                <c:pt idx="3">
                  <c:v>JCC</c:v>
                </c:pt>
              </c:strCache>
            </c:strRef>
          </c:cat>
          <c:val>
            <c:numRef>
              <c:f>Sheet1!$D$2:$D$5</c:f>
              <c:numCache>
                <c:formatCode>0%</c:formatCode>
                <c:ptCount val="4"/>
                <c:pt idx="0">
                  <c:v>0.08</c:v>
                </c:pt>
                <c:pt idx="1">
                  <c:v>0.51</c:v>
                </c:pt>
                <c:pt idx="2">
                  <c:v>0.1</c:v>
                </c:pt>
                <c:pt idx="3">
                  <c:v>0.18</c:v>
                </c:pt>
              </c:numCache>
            </c:numRef>
          </c:val>
          <c:extLst>
            <c:ext xmlns:c16="http://schemas.microsoft.com/office/drawing/2014/chart" uri="{C3380CC4-5D6E-409C-BE32-E72D297353CC}">
              <c16:uniqueId val="{00000002-1693-40DA-96F7-A91EA3BEC8DE}"/>
            </c:ext>
          </c:extLst>
        </c:ser>
        <c:ser>
          <c:idx val="3"/>
          <c:order val="3"/>
          <c:tx>
            <c:strRef>
              <c:f>Sheet1!$E$1</c:f>
              <c:strCache>
                <c:ptCount val="1"/>
                <c:pt idx="0">
                  <c:v>Communal</c:v>
                </c:pt>
              </c:strCache>
            </c:strRef>
          </c:tx>
          <c:spPr>
            <a:solidFill>
              <a:schemeClr val="accent3"/>
            </a:solidFill>
            <a:ln>
              <a:solidFill>
                <a:schemeClr val="accent3">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Jewish educational program</c:v>
                </c:pt>
                <c:pt idx="1">
                  <c:v>Synagogue</c:v>
                </c:pt>
                <c:pt idx="2">
                  <c:v>Chabad</c:v>
                </c:pt>
                <c:pt idx="3">
                  <c:v>JCC</c:v>
                </c:pt>
              </c:strCache>
            </c:strRef>
          </c:cat>
          <c:val>
            <c:numRef>
              <c:f>Sheet1!$E$2:$E$5</c:f>
              <c:numCache>
                <c:formatCode>0%</c:formatCode>
                <c:ptCount val="4"/>
                <c:pt idx="0">
                  <c:v>0.3</c:v>
                </c:pt>
                <c:pt idx="1">
                  <c:v>0.89</c:v>
                </c:pt>
                <c:pt idx="2">
                  <c:v>0.23</c:v>
                </c:pt>
                <c:pt idx="3">
                  <c:v>0.61</c:v>
                </c:pt>
              </c:numCache>
            </c:numRef>
          </c:val>
          <c:extLst>
            <c:ext xmlns:c16="http://schemas.microsoft.com/office/drawing/2014/chart" uri="{C3380CC4-5D6E-409C-BE32-E72D297353CC}">
              <c16:uniqueId val="{00000004-1693-40DA-96F7-A91EA3BEC8DE}"/>
            </c:ext>
          </c:extLst>
        </c:ser>
        <c:ser>
          <c:idx val="4"/>
          <c:order val="4"/>
          <c:tx>
            <c:strRef>
              <c:f>Sheet1!$F$1</c:f>
              <c:strCache>
                <c:ptCount val="1"/>
                <c:pt idx="0">
                  <c:v>Immersed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Jewish educational program</c:v>
                </c:pt>
                <c:pt idx="1">
                  <c:v>Synagogue</c:v>
                </c:pt>
                <c:pt idx="2">
                  <c:v>Chabad</c:v>
                </c:pt>
                <c:pt idx="3">
                  <c:v>JCC</c:v>
                </c:pt>
              </c:strCache>
            </c:strRef>
          </c:cat>
          <c:val>
            <c:numRef>
              <c:f>Sheet1!$F$2:$F$5</c:f>
              <c:numCache>
                <c:formatCode>0%</c:formatCode>
                <c:ptCount val="4"/>
                <c:pt idx="0">
                  <c:v>0.95</c:v>
                </c:pt>
                <c:pt idx="1">
                  <c:v>1</c:v>
                </c:pt>
                <c:pt idx="2">
                  <c:v>0.28999999999999998</c:v>
                </c:pt>
                <c:pt idx="3">
                  <c:v>0.69</c:v>
                </c:pt>
              </c:numCache>
            </c:numRef>
          </c:val>
          <c:extLst>
            <c:ext xmlns:c16="http://schemas.microsoft.com/office/drawing/2014/chart" uri="{C3380CC4-5D6E-409C-BE32-E72D297353CC}">
              <c16:uniqueId val="{00000002-3E1D-4874-B90B-70B6D52C70A7}"/>
            </c:ext>
          </c:extLst>
        </c:ser>
        <c:ser>
          <c:idx val="5"/>
          <c:order val="5"/>
          <c:tx>
            <c:strRef>
              <c:f>Sheet1!$G$1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Jewish educational program</c:v>
                </c:pt>
                <c:pt idx="1">
                  <c:v>Synagogue</c:v>
                </c:pt>
                <c:pt idx="2">
                  <c:v>Chabad</c:v>
                </c:pt>
                <c:pt idx="3">
                  <c:v>JCC</c:v>
                </c:pt>
              </c:strCache>
            </c:strRef>
          </c:cat>
          <c:val>
            <c:numRef>
              <c:f>Sheet1!$G$2:$G$5</c:f>
              <c:numCache>
                <c:formatCode>0%</c:formatCode>
                <c:ptCount val="4"/>
                <c:pt idx="0">
                  <c:v>0.31</c:v>
                </c:pt>
                <c:pt idx="1">
                  <c:v>0.61</c:v>
                </c:pt>
                <c:pt idx="2">
                  <c:v>0.15</c:v>
                </c:pt>
                <c:pt idx="3">
                  <c:v>0.4</c:v>
                </c:pt>
              </c:numCache>
            </c:numRef>
          </c:val>
          <c:extLst>
            <c:ext xmlns:c16="http://schemas.microsoft.com/office/drawing/2014/chart" uri="{C3380CC4-5D6E-409C-BE32-E72D297353CC}">
              <c16:uniqueId val="{00000001-67C3-44D8-8BD7-DDA3A374B9C6}"/>
            </c:ext>
          </c:extLst>
        </c:ser>
        <c:dLbls>
          <c:showLegendKey val="0"/>
          <c:showVal val="0"/>
          <c:showCatName val="0"/>
          <c:showSerName val="0"/>
          <c:showPercent val="0"/>
          <c:showBubbleSize val="0"/>
        </c:dLbls>
        <c:gapWidth val="182"/>
        <c:axId val="628297856"/>
        <c:axId val="628298512"/>
      </c:barChart>
      <c:catAx>
        <c:axId val="62829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legend>
      <c:legendPos val="r"/>
      <c:layout>
        <c:manualLayout>
          <c:xMode val="edge"/>
          <c:yMode val="edge"/>
          <c:x val="0.81635450082628547"/>
          <c:y val="0.15069345463053938"/>
          <c:w val="0.18364549917371439"/>
          <c:h val="0.7563132973026955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660959605659048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5D92-49AE-A0A0-24CD6A8EB7B8}"/>
              </c:ext>
            </c:extLst>
          </c:dPt>
          <c:dPt>
            <c:idx val="1"/>
            <c:bubble3D val="0"/>
            <c:spPr>
              <a:solidFill>
                <a:schemeClr val="accent4"/>
              </a:solidFill>
              <a:ln>
                <a:noFill/>
              </a:ln>
              <a:effectLst/>
            </c:spPr>
            <c:extLst>
              <c:ext xmlns:c16="http://schemas.microsoft.com/office/drawing/2014/chart" uri="{C3380CC4-5D6E-409C-BE32-E72D297353CC}">
                <c16:uniqueId val="{00000003-5D92-49AE-A0A0-24CD6A8EB7B8}"/>
              </c:ext>
            </c:extLst>
          </c:dPt>
          <c:dPt>
            <c:idx val="2"/>
            <c:bubble3D val="0"/>
            <c:spPr>
              <a:solidFill>
                <a:schemeClr val="accent2"/>
              </a:solidFill>
              <a:ln>
                <a:noFill/>
              </a:ln>
              <a:effectLst/>
            </c:spPr>
            <c:extLst>
              <c:ext xmlns:c16="http://schemas.microsoft.com/office/drawing/2014/chart" uri="{C3380CC4-5D6E-409C-BE32-E72D297353CC}">
                <c16:uniqueId val="{00000005-5D92-49AE-A0A0-24CD6A8EB7B8}"/>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5D92-49AE-A0A0-24CD6A8EB7B8}"/>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5D92-49AE-A0A0-24CD6A8EB7B8}"/>
              </c:ext>
            </c:extLst>
          </c:dPt>
          <c:dPt>
            <c:idx val="5"/>
            <c:bubble3D val="0"/>
            <c:spPr>
              <a:solidFill>
                <a:srgbClr val="FF0000"/>
              </a:solidFill>
              <a:ln>
                <a:noFill/>
              </a:ln>
              <a:effectLst/>
            </c:spPr>
            <c:extLst>
              <c:ext xmlns:c16="http://schemas.microsoft.com/office/drawing/2014/chart" uri="{C3380CC4-5D6E-409C-BE32-E72D297353CC}">
                <c16:uniqueId val="{0000000B-5D92-49AE-A0A0-24CD6A8EB7B8}"/>
              </c:ext>
            </c:extLst>
          </c:dPt>
          <c:dPt>
            <c:idx val="6"/>
            <c:bubble3D val="0"/>
            <c:spPr>
              <a:solidFill>
                <a:srgbClr val="FF0000"/>
              </a:solidFill>
              <a:ln>
                <a:noFill/>
              </a:ln>
              <a:effectLst/>
            </c:spPr>
            <c:extLst>
              <c:ext xmlns:c16="http://schemas.microsoft.com/office/drawing/2014/chart" uri="{C3380CC4-5D6E-409C-BE32-E72D297353CC}">
                <c16:uniqueId val="{0000000D-5D92-49AE-A0A0-24CD6A8EB7B8}"/>
              </c:ext>
            </c:extLst>
          </c:dPt>
          <c:dPt>
            <c:idx val="7"/>
            <c:bubble3D val="0"/>
            <c:spPr>
              <a:solidFill>
                <a:srgbClr val="FF0000"/>
              </a:solidFill>
              <a:ln>
                <a:noFill/>
              </a:ln>
              <a:effectLst/>
            </c:spPr>
            <c:extLst>
              <c:ext xmlns:c16="http://schemas.microsoft.com/office/drawing/2014/chart" uri="{C3380CC4-5D6E-409C-BE32-E72D297353CC}">
                <c16:uniqueId val="{0000000F-5D92-49AE-A0A0-24CD6A8EB7B8}"/>
              </c:ext>
            </c:extLst>
          </c:dPt>
          <c:dPt>
            <c:idx val="8"/>
            <c:bubble3D val="0"/>
            <c:spPr>
              <a:solidFill>
                <a:srgbClr val="FF0000"/>
              </a:solidFill>
              <a:ln>
                <a:noFill/>
              </a:ln>
              <a:effectLst/>
            </c:spPr>
            <c:extLst>
              <c:ext xmlns:c16="http://schemas.microsoft.com/office/drawing/2014/chart" uri="{C3380CC4-5D6E-409C-BE32-E72D297353CC}">
                <c16:uniqueId val="{00000011-5D92-49AE-A0A0-24CD6A8EB7B8}"/>
              </c:ext>
            </c:extLst>
          </c:dPt>
          <c:dPt>
            <c:idx val="9"/>
            <c:bubble3D val="0"/>
            <c:spPr>
              <a:solidFill>
                <a:srgbClr val="FF0000"/>
              </a:solidFill>
              <a:ln>
                <a:noFill/>
              </a:ln>
              <a:effectLst/>
            </c:spPr>
            <c:extLst>
              <c:ext xmlns:c16="http://schemas.microsoft.com/office/drawing/2014/chart" uri="{C3380CC4-5D6E-409C-BE32-E72D297353CC}">
                <c16:uniqueId val="{00000013-5D92-49AE-A0A0-24CD6A8EB7B8}"/>
              </c:ext>
            </c:extLst>
          </c:dPt>
          <c:dPt>
            <c:idx val="10"/>
            <c:bubble3D val="0"/>
            <c:spPr>
              <a:solidFill>
                <a:srgbClr val="FF0000"/>
              </a:solidFill>
              <a:ln>
                <a:noFill/>
              </a:ln>
              <a:effectLst/>
            </c:spPr>
            <c:extLst>
              <c:ext xmlns:c16="http://schemas.microsoft.com/office/drawing/2014/chart" uri="{C3380CC4-5D6E-409C-BE32-E72D297353CC}">
                <c16:uniqueId val="{00000015-5D92-49AE-A0A0-24CD6A8EB7B8}"/>
              </c:ext>
            </c:extLst>
          </c:dPt>
          <c:dPt>
            <c:idx val="11"/>
            <c:bubble3D val="0"/>
            <c:spPr>
              <a:solidFill>
                <a:srgbClr val="FF0000"/>
              </a:solidFill>
              <a:ln>
                <a:noFill/>
              </a:ln>
              <a:effectLst/>
            </c:spPr>
            <c:extLst>
              <c:ext xmlns:c16="http://schemas.microsoft.com/office/drawing/2014/chart" uri="{C3380CC4-5D6E-409C-BE32-E72D297353CC}">
                <c16:uniqueId val="{00000017-5D92-49AE-A0A0-24CD6A8EB7B8}"/>
              </c:ext>
            </c:extLst>
          </c:dPt>
          <c:dLbls>
            <c:dLbl>
              <c:idx val="0"/>
              <c:layout>
                <c:manualLayout>
                  <c:x val="2.6199667114781385E-2"/>
                  <c:y val="0.1022075365579302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D92-49AE-A0A0-24CD6A8EB7B8}"/>
                </c:ext>
              </c:extLst>
            </c:dLbl>
            <c:dLbl>
              <c:idx val="1"/>
              <c:layout>
                <c:manualLayout>
                  <c:x val="-0.18940592791754682"/>
                  <c:y val="2.380952380952386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D92-49AE-A0A0-24CD6A8EB7B8}"/>
                </c:ext>
              </c:extLst>
            </c:dLbl>
            <c:dLbl>
              <c:idx val="2"/>
              <c:layout>
                <c:manualLayout>
                  <c:x val="5.4968631969784264E-2"/>
                  <c:y val="-5.8330989876265466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5D92-49AE-A0A0-24CD6A8EB7B8}"/>
                </c:ext>
              </c:extLst>
            </c:dLbl>
            <c:dLbl>
              <c:idx val="3"/>
              <c:layout>
                <c:manualLayout>
                  <c:x val="0.17799916778695346"/>
                  <c:y val="6.617454068241464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D92-49AE-A0A0-24CD6A8EB7B8}"/>
                </c:ext>
              </c:extLst>
            </c:dLbl>
            <c:dLbl>
              <c:idx val="4"/>
              <c:layout>
                <c:manualLayout>
                  <c:x val="0.13736572562576019"/>
                  <c:y val="0.221726190476190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D92-49AE-A0A0-24CD6A8EB7B8}"/>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D92-49AE-A0A0-24CD6A8EB7B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Sheet1!$B$2:$B$13</c:f>
              <c:numCache>
                <c:formatCode>0%</c:formatCode>
                <c:ptCount val="12"/>
                <c:pt idx="0">
                  <c:v>0.18</c:v>
                </c:pt>
                <c:pt idx="1">
                  <c:v>0.15</c:v>
                </c:pt>
                <c:pt idx="2">
                  <c:v>0.37</c:v>
                </c:pt>
                <c:pt idx="3">
                  <c:v>0.15</c:v>
                </c:pt>
                <c:pt idx="4">
                  <c:v>0.12</c:v>
                </c:pt>
                <c:pt idx="5">
                  <c:v>0.02</c:v>
                </c:pt>
              </c:numCache>
            </c:numRef>
          </c:val>
          <c:extLst>
            <c:ext xmlns:c16="http://schemas.microsoft.com/office/drawing/2014/chart" uri="{C3380CC4-5D6E-409C-BE32-E72D297353CC}">
              <c16:uniqueId val="{00000018-5D92-49AE-A0A0-24CD6A8EB7B8}"/>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5D92-49AE-A0A0-24CD6A8EB7B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B-5D92-49AE-A0A0-24CD6A8EB7B8}"/>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5D92-49AE-A0A0-24CD6A8EB7B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E-5D92-49AE-A0A0-24CD6A8EB7B8}"/>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5D92-49AE-A0A0-24CD6A8EB7B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1-5D92-49AE-A0A0-24CD6A8EB7B8}"/>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5D92-49AE-A0A0-24CD6A8EB7B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4-5D92-49AE-A0A0-24CD6A8EB7B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7422604186671787"/>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Holiday</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60AF-43C8-8335-A2DCA7469467}"/>
              </c:ext>
            </c:extLst>
          </c:dPt>
          <c:dPt>
            <c:idx val="1"/>
            <c:bubble3D val="0"/>
            <c:spPr>
              <a:solidFill>
                <a:schemeClr val="accent4"/>
              </a:solidFill>
              <a:ln>
                <a:noFill/>
              </a:ln>
              <a:effectLst/>
            </c:spPr>
            <c:extLst>
              <c:ext xmlns:c16="http://schemas.microsoft.com/office/drawing/2014/chart" uri="{C3380CC4-5D6E-409C-BE32-E72D297353CC}">
                <c16:uniqueId val="{00000003-60AF-43C8-8335-A2DCA7469467}"/>
              </c:ext>
            </c:extLst>
          </c:dPt>
          <c:dPt>
            <c:idx val="2"/>
            <c:bubble3D val="0"/>
            <c:spPr>
              <a:solidFill>
                <a:schemeClr val="accent2"/>
              </a:solidFill>
              <a:ln>
                <a:noFill/>
              </a:ln>
              <a:effectLst/>
            </c:spPr>
            <c:extLst>
              <c:ext xmlns:c16="http://schemas.microsoft.com/office/drawing/2014/chart" uri="{C3380CC4-5D6E-409C-BE32-E72D297353CC}">
                <c16:uniqueId val="{00000005-60AF-43C8-8335-A2DCA7469467}"/>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60AF-43C8-8335-A2DCA7469467}"/>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60AF-43C8-8335-A2DCA7469467}"/>
              </c:ext>
            </c:extLst>
          </c:dPt>
          <c:dPt>
            <c:idx val="5"/>
            <c:bubble3D val="0"/>
            <c:spPr>
              <a:solidFill>
                <a:srgbClr val="FF0000"/>
              </a:solidFill>
              <a:ln>
                <a:noFill/>
              </a:ln>
              <a:effectLst/>
            </c:spPr>
            <c:extLst>
              <c:ext xmlns:c16="http://schemas.microsoft.com/office/drawing/2014/chart" uri="{C3380CC4-5D6E-409C-BE32-E72D297353CC}">
                <c16:uniqueId val="{0000000B-60AF-43C8-8335-A2DCA7469467}"/>
              </c:ext>
            </c:extLst>
          </c:dPt>
          <c:dPt>
            <c:idx val="6"/>
            <c:bubble3D val="0"/>
            <c:spPr>
              <a:solidFill>
                <a:srgbClr val="FF0000"/>
              </a:solidFill>
              <a:ln>
                <a:noFill/>
              </a:ln>
              <a:effectLst/>
            </c:spPr>
            <c:extLst>
              <c:ext xmlns:c16="http://schemas.microsoft.com/office/drawing/2014/chart" uri="{C3380CC4-5D6E-409C-BE32-E72D297353CC}">
                <c16:uniqueId val="{0000000D-60AF-43C8-8335-A2DCA7469467}"/>
              </c:ext>
            </c:extLst>
          </c:dPt>
          <c:dPt>
            <c:idx val="7"/>
            <c:bubble3D val="0"/>
            <c:spPr>
              <a:solidFill>
                <a:srgbClr val="FF0000"/>
              </a:solidFill>
              <a:ln>
                <a:noFill/>
              </a:ln>
              <a:effectLst/>
            </c:spPr>
            <c:extLst>
              <c:ext xmlns:c16="http://schemas.microsoft.com/office/drawing/2014/chart" uri="{C3380CC4-5D6E-409C-BE32-E72D297353CC}">
                <c16:uniqueId val="{0000000F-60AF-43C8-8335-A2DCA7469467}"/>
              </c:ext>
            </c:extLst>
          </c:dPt>
          <c:dPt>
            <c:idx val="8"/>
            <c:bubble3D val="0"/>
            <c:spPr>
              <a:solidFill>
                <a:srgbClr val="FF0000"/>
              </a:solidFill>
              <a:ln>
                <a:noFill/>
              </a:ln>
              <a:effectLst/>
            </c:spPr>
            <c:extLst>
              <c:ext xmlns:c16="http://schemas.microsoft.com/office/drawing/2014/chart" uri="{C3380CC4-5D6E-409C-BE32-E72D297353CC}">
                <c16:uniqueId val="{00000011-60AF-43C8-8335-A2DCA7469467}"/>
              </c:ext>
            </c:extLst>
          </c:dPt>
          <c:dPt>
            <c:idx val="9"/>
            <c:bubble3D val="0"/>
            <c:spPr>
              <a:solidFill>
                <a:srgbClr val="FF0000"/>
              </a:solidFill>
              <a:ln>
                <a:noFill/>
              </a:ln>
              <a:effectLst/>
            </c:spPr>
            <c:extLst>
              <c:ext xmlns:c16="http://schemas.microsoft.com/office/drawing/2014/chart" uri="{C3380CC4-5D6E-409C-BE32-E72D297353CC}">
                <c16:uniqueId val="{00000013-60AF-43C8-8335-A2DCA7469467}"/>
              </c:ext>
            </c:extLst>
          </c:dPt>
          <c:dPt>
            <c:idx val="10"/>
            <c:bubble3D val="0"/>
            <c:spPr>
              <a:solidFill>
                <a:srgbClr val="FF0000"/>
              </a:solidFill>
              <a:ln>
                <a:noFill/>
              </a:ln>
              <a:effectLst/>
            </c:spPr>
            <c:extLst>
              <c:ext xmlns:c16="http://schemas.microsoft.com/office/drawing/2014/chart" uri="{C3380CC4-5D6E-409C-BE32-E72D297353CC}">
                <c16:uniqueId val="{00000015-60AF-43C8-8335-A2DCA7469467}"/>
              </c:ext>
            </c:extLst>
          </c:dPt>
          <c:dPt>
            <c:idx val="11"/>
            <c:bubble3D val="0"/>
            <c:spPr>
              <a:solidFill>
                <a:srgbClr val="FF0000"/>
              </a:solidFill>
              <a:ln>
                <a:noFill/>
              </a:ln>
              <a:effectLst/>
            </c:spPr>
            <c:extLst>
              <c:ext xmlns:c16="http://schemas.microsoft.com/office/drawing/2014/chart" uri="{C3380CC4-5D6E-409C-BE32-E72D297353CC}">
                <c16:uniqueId val="{00000017-60AF-43C8-8335-A2DCA7469467}"/>
              </c:ext>
            </c:extLst>
          </c:dPt>
          <c:dLbls>
            <c:dLbl>
              <c:idx val="0"/>
              <c:layout>
                <c:manualLayout>
                  <c:x val="9.9395045131553672E-3"/>
                  <c:y val="0.1617313460817397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0AF-43C8-8335-A2DCA7469467}"/>
                </c:ext>
              </c:extLst>
            </c:dLbl>
            <c:dLbl>
              <c:idx val="1"/>
              <c:layout>
                <c:manualLayout>
                  <c:x val="-0.18127584661673396"/>
                  <c:y val="-9.52380952380952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0AF-43C8-8335-A2DCA7469467}"/>
                </c:ext>
              </c:extLst>
            </c:dLbl>
            <c:dLbl>
              <c:idx val="2"/>
              <c:layout>
                <c:manualLayout>
                  <c:x val="0.17691985148197939"/>
                  <c:y val="-5.8330989876265466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60AF-43C8-8335-A2DCA7469467}"/>
                </c:ext>
              </c:extLst>
            </c:dLbl>
            <c:dLbl>
              <c:idx val="3"/>
              <c:layout>
                <c:manualLayout>
                  <c:x val="0.19019428973817298"/>
                  <c:y val="0.15546025496812893"/>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ln>
                        <a:noFill/>
                      </a:ln>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0AF-43C8-8335-A2DCA7469467}"/>
                </c:ext>
              </c:extLst>
            </c:dLbl>
            <c:dLbl>
              <c:idx val="4"/>
              <c:layout>
                <c:manualLayout>
                  <c:x val="8.4520197170475639E-2"/>
                  <c:y val="0.2157738095238095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0AF-43C8-8335-A2DCA7469467}"/>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0AF-43C8-8335-A2DCA74694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Sheet1!$B$2:$B$13</c:f>
              <c:numCache>
                <c:formatCode>0%</c:formatCode>
                <c:ptCount val="12"/>
                <c:pt idx="0">
                  <c:v>0.28000000000000003</c:v>
                </c:pt>
                <c:pt idx="1">
                  <c:v>0.16</c:v>
                </c:pt>
                <c:pt idx="2">
                  <c:v>0.22</c:v>
                </c:pt>
                <c:pt idx="3">
                  <c:v>0.26</c:v>
                </c:pt>
                <c:pt idx="4">
                  <c:v>0.05</c:v>
                </c:pt>
                <c:pt idx="5">
                  <c:v>0.02</c:v>
                </c:pt>
              </c:numCache>
            </c:numRef>
          </c:val>
          <c:extLst>
            <c:ext xmlns:c16="http://schemas.microsoft.com/office/drawing/2014/chart" uri="{C3380CC4-5D6E-409C-BE32-E72D297353CC}">
              <c16:uniqueId val="{00000018-60AF-43C8-8335-A2DCA7469467}"/>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60AF-43C8-8335-A2DCA74694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B-60AF-43C8-8335-A2DCA7469467}"/>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60AF-43C8-8335-A2DCA74694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1E-60AF-43C8-8335-A2DCA7469467}"/>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60AF-43C8-8335-A2DCA74694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1-60AF-43C8-8335-A2DCA7469467}"/>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60AF-43C8-8335-A2DCA74694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6"/>
                <c:pt idx="0">
                  <c:v>Denver</c:v>
                </c:pt>
                <c:pt idx="1">
                  <c:v>South Metro</c:v>
                </c:pt>
                <c:pt idx="2">
                  <c:v>Boulder</c:v>
                </c:pt>
                <c:pt idx="3">
                  <c:v>N&amp;W Metro</c:v>
                </c:pt>
                <c:pt idx="4">
                  <c:v>Aurora</c:v>
                </c:pt>
                <c:pt idx="5">
                  <c:v>N&amp;E Metro</c:v>
                </c:pt>
              </c:strCache>
            </c:strRef>
          </c:cat>
          <c:val>
            <c:numRef>
              <c:f>Sheet1!#REF!</c:f>
              <c:numCache>
                <c:formatCode>General</c:formatCode>
                <c:ptCount val="1"/>
                <c:pt idx="0">
                  <c:v>1</c:v>
                </c:pt>
              </c:numCache>
            </c:numRef>
          </c:val>
          <c:extLst>
            <c:ext xmlns:c16="http://schemas.microsoft.com/office/drawing/2014/chart" uri="{C3380CC4-5D6E-409C-BE32-E72D297353CC}">
              <c16:uniqueId val="{00000024-60AF-43C8-8335-A2DCA746946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N&amp;W Metro</a:t>
            </a:r>
          </a:p>
        </c:rich>
      </c:tx>
      <c:layout>
        <c:manualLayout>
          <c:xMode val="edge"/>
          <c:yMode val="edge"/>
          <c:x val="0.32544555406183984"/>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N&amp;W Metro</c:v>
                </c:pt>
              </c:strCache>
            </c:strRef>
          </c:tx>
          <c:spPr>
            <a:solidFill>
              <a:srgbClr val="FF0000"/>
            </a:solidFill>
          </c:spPr>
          <c:dPt>
            <c:idx val="0"/>
            <c:bubble3D val="0"/>
            <c:spPr>
              <a:solidFill>
                <a:srgbClr val="FF0000"/>
              </a:solidFill>
              <a:ln>
                <a:noFill/>
              </a:ln>
              <a:effectLst/>
            </c:spPr>
            <c:extLst>
              <c:ext xmlns:c16="http://schemas.microsoft.com/office/drawing/2014/chart" uri="{C3380CC4-5D6E-409C-BE32-E72D297353CC}">
                <c16:uniqueId val="{00000001-5A55-4D19-83DE-1037DB51C11D}"/>
              </c:ext>
            </c:extLst>
          </c:dPt>
          <c:dPt>
            <c:idx val="1"/>
            <c:bubble3D val="0"/>
            <c:spPr>
              <a:solidFill>
                <a:schemeClr val="accent6"/>
              </a:solidFill>
              <a:ln>
                <a:noFill/>
              </a:ln>
              <a:effectLst/>
            </c:spPr>
            <c:extLst>
              <c:ext xmlns:c16="http://schemas.microsoft.com/office/drawing/2014/chart" uri="{C3380CC4-5D6E-409C-BE32-E72D297353CC}">
                <c16:uniqueId val="{00000003-5A55-4D19-83DE-1037DB51C11D}"/>
              </c:ext>
            </c:extLst>
          </c:dPt>
          <c:dPt>
            <c:idx val="2"/>
            <c:bubble3D val="0"/>
            <c:spPr>
              <a:solidFill>
                <a:srgbClr val="FFFF00"/>
              </a:solidFill>
              <a:ln>
                <a:noFill/>
              </a:ln>
              <a:effectLst/>
            </c:spPr>
            <c:extLst>
              <c:ext xmlns:c16="http://schemas.microsoft.com/office/drawing/2014/chart" uri="{C3380CC4-5D6E-409C-BE32-E72D297353CC}">
                <c16:uniqueId val="{00000005-5A55-4D19-83DE-1037DB51C11D}"/>
              </c:ext>
            </c:extLst>
          </c:dPt>
          <c:dPt>
            <c:idx val="3"/>
            <c:bubble3D val="0"/>
            <c:spPr>
              <a:solidFill>
                <a:srgbClr val="92D050"/>
              </a:solidFill>
              <a:ln>
                <a:noFill/>
              </a:ln>
              <a:effectLst/>
            </c:spPr>
            <c:extLst>
              <c:ext xmlns:c16="http://schemas.microsoft.com/office/drawing/2014/chart" uri="{C3380CC4-5D6E-409C-BE32-E72D297353CC}">
                <c16:uniqueId val="{00000007-5A55-4D19-83DE-1037DB51C11D}"/>
              </c:ext>
            </c:extLst>
          </c:dPt>
          <c:dPt>
            <c:idx val="4"/>
            <c:bubble3D val="0"/>
            <c:spPr>
              <a:solidFill>
                <a:schemeClr val="accent3">
                  <a:lumMod val="50000"/>
                </a:schemeClr>
              </a:solidFill>
              <a:ln>
                <a:noFill/>
              </a:ln>
              <a:effectLst/>
            </c:spPr>
            <c:extLst>
              <c:ext xmlns:c16="http://schemas.microsoft.com/office/drawing/2014/chart" uri="{C3380CC4-5D6E-409C-BE32-E72D297353CC}">
                <c16:uniqueId val="{00000009-5A55-4D19-83DE-1037DB51C11D}"/>
              </c:ext>
            </c:extLst>
          </c:dPt>
          <c:dPt>
            <c:idx val="5"/>
            <c:bubble3D val="0"/>
            <c:spPr>
              <a:solidFill>
                <a:srgbClr val="FF0000"/>
              </a:solidFill>
              <a:ln>
                <a:noFill/>
              </a:ln>
              <a:effectLst/>
            </c:spPr>
            <c:extLst>
              <c:ext xmlns:c16="http://schemas.microsoft.com/office/drawing/2014/chart" uri="{C3380CC4-5D6E-409C-BE32-E72D297353CC}">
                <c16:uniqueId val="{0000000B-5A55-4D19-83DE-1037DB51C11D}"/>
              </c:ext>
            </c:extLst>
          </c:dPt>
          <c:dPt>
            <c:idx val="6"/>
            <c:bubble3D val="0"/>
            <c:spPr>
              <a:solidFill>
                <a:srgbClr val="FF0000"/>
              </a:solidFill>
              <a:ln>
                <a:noFill/>
              </a:ln>
              <a:effectLst/>
            </c:spPr>
            <c:extLst>
              <c:ext xmlns:c16="http://schemas.microsoft.com/office/drawing/2014/chart" uri="{C3380CC4-5D6E-409C-BE32-E72D297353CC}">
                <c16:uniqueId val="{0000000D-5A55-4D19-83DE-1037DB51C11D}"/>
              </c:ext>
            </c:extLst>
          </c:dPt>
          <c:dPt>
            <c:idx val="7"/>
            <c:bubble3D val="0"/>
            <c:spPr>
              <a:solidFill>
                <a:srgbClr val="FF0000"/>
              </a:solidFill>
              <a:ln>
                <a:noFill/>
              </a:ln>
              <a:effectLst/>
            </c:spPr>
            <c:extLst>
              <c:ext xmlns:c16="http://schemas.microsoft.com/office/drawing/2014/chart" uri="{C3380CC4-5D6E-409C-BE32-E72D297353CC}">
                <c16:uniqueId val="{0000000F-5A55-4D19-83DE-1037DB51C11D}"/>
              </c:ext>
            </c:extLst>
          </c:dPt>
          <c:dPt>
            <c:idx val="8"/>
            <c:bubble3D val="0"/>
            <c:spPr>
              <a:solidFill>
                <a:srgbClr val="FF0000"/>
              </a:solidFill>
              <a:ln>
                <a:noFill/>
              </a:ln>
              <a:effectLst/>
            </c:spPr>
            <c:extLst>
              <c:ext xmlns:c16="http://schemas.microsoft.com/office/drawing/2014/chart" uri="{C3380CC4-5D6E-409C-BE32-E72D297353CC}">
                <c16:uniqueId val="{00000011-5A55-4D19-83DE-1037DB51C11D}"/>
              </c:ext>
            </c:extLst>
          </c:dPt>
          <c:dPt>
            <c:idx val="9"/>
            <c:bubble3D val="0"/>
            <c:spPr>
              <a:solidFill>
                <a:srgbClr val="FF0000"/>
              </a:solidFill>
              <a:ln>
                <a:noFill/>
              </a:ln>
              <a:effectLst/>
            </c:spPr>
            <c:extLst>
              <c:ext xmlns:c16="http://schemas.microsoft.com/office/drawing/2014/chart" uri="{C3380CC4-5D6E-409C-BE32-E72D297353CC}">
                <c16:uniqueId val="{00000013-5A55-4D19-83DE-1037DB51C11D}"/>
              </c:ext>
            </c:extLst>
          </c:dPt>
          <c:dPt>
            <c:idx val="10"/>
            <c:bubble3D val="0"/>
            <c:spPr>
              <a:solidFill>
                <a:srgbClr val="FF0000"/>
              </a:solidFill>
              <a:ln>
                <a:noFill/>
              </a:ln>
              <a:effectLst/>
            </c:spPr>
            <c:extLst>
              <c:ext xmlns:c16="http://schemas.microsoft.com/office/drawing/2014/chart" uri="{C3380CC4-5D6E-409C-BE32-E72D297353CC}">
                <c16:uniqueId val="{00000015-5A55-4D19-83DE-1037DB51C11D}"/>
              </c:ext>
            </c:extLst>
          </c:dPt>
          <c:dLbls>
            <c:dLbl>
              <c:idx val="0"/>
              <c:layout>
                <c:manualLayout>
                  <c:x val="-0.23372223289162025"/>
                  <c:y val="0.1676837270341207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5203252032520327"/>
                      <c:h val="0.42476190476190478"/>
                    </c:manualLayout>
                  </c15:layout>
                </c:ext>
                <c:ext xmlns:c16="http://schemas.microsoft.com/office/drawing/2014/chart" uri="{C3380CC4-5D6E-409C-BE32-E72D297353CC}">
                  <c16:uniqueId val="{00000001-5A55-4D19-83DE-1037DB51C11D}"/>
                </c:ext>
              </c:extLst>
            </c:dLbl>
            <c:dLbl>
              <c:idx val="1"/>
              <c:layout>
                <c:manualLayout>
                  <c:x val="-0.18330836694193722"/>
                  <c:y val="8.333309898762654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922764227642275"/>
                      <c:h val="0.22779761904761903"/>
                    </c:manualLayout>
                  </c15:layout>
                </c:ext>
                <c:ext xmlns:c16="http://schemas.microsoft.com/office/drawing/2014/chart" uri="{C3380CC4-5D6E-409C-BE32-E72D297353CC}">
                  <c16:uniqueId val="{00000003-5A55-4D19-83DE-1037DB51C11D}"/>
                </c:ext>
              </c:extLst>
            </c:dLbl>
            <c:dLbl>
              <c:idx val="2"/>
              <c:layout>
                <c:manualLayout>
                  <c:x val="1.6260162601626018E-2"/>
                  <c:y val="-1.1785479940007499E-2"/>
                </c:manualLayout>
              </c:layout>
              <c:spPr>
                <a:noFill/>
                <a:ln w="3810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5A55-4D19-83DE-1037DB51C11D}"/>
                </c:ext>
              </c:extLst>
            </c:dLbl>
            <c:dLbl>
              <c:idx val="3"/>
              <c:layout>
                <c:manualLayout>
                  <c:x val="0.20848697266500221"/>
                  <c:y val="0.1904759561304836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544715447154473"/>
                      <c:h val="0.3230357142857142"/>
                    </c:manualLayout>
                  </c15:layout>
                </c:ext>
                <c:ext xmlns:c16="http://schemas.microsoft.com/office/drawing/2014/chart" uri="{C3380CC4-5D6E-409C-BE32-E72D297353CC}">
                  <c16:uniqueId val="{00000007-5A55-4D19-83DE-1037DB51C11D}"/>
                </c:ext>
              </c:extLst>
            </c:dLbl>
            <c:dLbl>
              <c:idx val="4"/>
              <c:layout>
                <c:manualLayout>
                  <c:x val="4.5902310991613855E-2"/>
                  <c:y val="0.23958380202474688"/>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128064784584855"/>
                      <c:h val="0.28732142857142856"/>
                    </c:manualLayout>
                  </c15:layout>
                </c:ext>
                <c:ext xmlns:c16="http://schemas.microsoft.com/office/drawing/2014/chart" uri="{C3380CC4-5D6E-409C-BE32-E72D297353CC}">
                  <c16:uniqueId val="{00000009-5A55-4D19-83DE-1037DB51C11D}"/>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A55-4D19-83DE-1037DB51C1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Sheet1!$B$2:$B$12</c:f>
              <c:numCache>
                <c:formatCode>0%</c:formatCode>
                <c:ptCount val="11"/>
                <c:pt idx="0">
                  <c:v>0.15</c:v>
                </c:pt>
                <c:pt idx="1">
                  <c:v>0.17</c:v>
                </c:pt>
                <c:pt idx="2">
                  <c:v>0.38</c:v>
                </c:pt>
                <c:pt idx="3">
                  <c:v>0.23</c:v>
                </c:pt>
                <c:pt idx="4">
                  <c:v>0.08</c:v>
                </c:pt>
              </c:numCache>
            </c:numRef>
          </c:val>
          <c:extLst>
            <c:ext xmlns:c16="http://schemas.microsoft.com/office/drawing/2014/chart" uri="{C3380CC4-5D6E-409C-BE32-E72D297353CC}">
              <c16:uniqueId val="{00000016-5A55-4D19-83DE-1037DB51C11D}"/>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8-5A55-4D19-83DE-1037DB51C11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9-5A55-4D19-83DE-1037DB51C11D}"/>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B-5A55-4D19-83DE-1037DB51C11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A55-4D19-83DE-1037DB51C11D}"/>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E-5A55-4D19-83DE-1037DB51C11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F-5A55-4D19-83DE-1037DB51C11D}"/>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1-5A55-4D19-83DE-1037DB51C11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22-5A55-4D19-83DE-1037DB51C11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Denver</a:t>
            </a:r>
          </a:p>
        </c:rich>
      </c:tx>
      <c:layout>
        <c:manualLayout>
          <c:xMode val="edge"/>
          <c:yMode val="edge"/>
          <c:x val="0.3864211638179374"/>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Denver</c:v>
                </c:pt>
              </c:strCache>
            </c:strRef>
          </c:tx>
          <c:spPr>
            <a:solidFill>
              <a:srgbClr val="FF0000"/>
            </a:solidFill>
          </c:spPr>
          <c:dPt>
            <c:idx val="0"/>
            <c:bubble3D val="0"/>
            <c:spPr>
              <a:solidFill>
                <a:srgbClr val="FF0000"/>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6"/>
              </a:solidFill>
              <a:ln>
                <a:noFill/>
              </a:ln>
              <a:effectLst/>
            </c:spPr>
            <c:extLst>
              <c:ext xmlns:c16="http://schemas.microsoft.com/office/drawing/2014/chart" uri="{C3380CC4-5D6E-409C-BE32-E72D297353CC}">
                <c16:uniqueId val="{00000001-3306-4A79-8043-275EE99DE1D4}"/>
              </c:ext>
            </c:extLst>
          </c:dPt>
          <c:dPt>
            <c:idx val="2"/>
            <c:bubble3D val="0"/>
            <c:spPr>
              <a:solidFill>
                <a:srgbClr val="FFFF00"/>
              </a:solidFill>
              <a:ln>
                <a:noFill/>
              </a:ln>
              <a:effectLst/>
            </c:spPr>
            <c:extLst>
              <c:ext xmlns:c16="http://schemas.microsoft.com/office/drawing/2014/chart" uri="{C3380CC4-5D6E-409C-BE32-E72D297353CC}">
                <c16:uniqueId val="{00000002-3306-4A79-8043-275EE99DE1D4}"/>
              </c:ext>
            </c:extLst>
          </c:dPt>
          <c:dPt>
            <c:idx val="3"/>
            <c:bubble3D val="0"/>
            <c:spPr>
              <a:solidFill>
                <a:srgbClr val="92D050"/>
              </a:solidFill>
              <a:ln>
                <a:noFill/>
              </a:ln>
              <a:effectLst/>
            </c:spPr>
            <c:extLst>
              <c:ext xmlns:c16="http://schemas.microsoft.com/office/drawing/2014/chart" uri="{C3380CC4-5D6E-409C-BE32-E72D297353CC}">
                <c16:uniqueId val="{00000003-3306-4A79-8043-275EE99DE1D4}"/>
              </c:ext>
            </c:extLst>
          </c:dPt>
          <c:dPt>
            <c:idx val="4"/>
            <c:bubble3D val="0"/>
            <c:spPr>
              <a:solidFill>
                <a:schemeClr val="accent3">
                  <a:lumMod val="50000"/>
                </a:schemeClr>
              </a:solidFill>
              <a:ln>
                <a:noFill/>
              </a:ln>
              <a:effectLst/>
            </c:spPr>
            <c:extLst>
              <c:ext xmlns:c16="http://schemas.microsoft.com/office/drawing/2014/chart" uri="{C3380CC4-5D6E-409C-BE32-E72D297353CC}">
                <c16:uniqueId val="{00000004-3306-4A79-8043-275EE99DE1D4}"/>
              </c:ext>
            </c:extLst>
          </c:dPt>
          <c:dPt>
            <c:idx val="5"/>
            <c:bubble3D val="0"/>
            <c:spPr>
              <a:solidFill>
                <a:srgbClr val="FF0000"/>
              </a:solidFill>
              <a:ln>
                <a:noFill/>
              </a:ln>
              <a:effectLst/>
            </c:spPr>
            <c:extLst>
              <c:ext xmlns:c16="http://schemas.microsoft.com/office/drawing/2014/chart" uri="{C3380CC4-5D6E-409C-BE32-E72D297353CC}">
                <c16:uniqueId val="{00000000-45C5-4B78-822C-1E14AB9E63EF}"/>
              </c:ext>
            </c:extLst>
          </c:dPt>
          <c:dPt>
            <c:idx val="6"/>
            <c:bubble3D val="0"/>
            <c:spPr>
              <a:solidFill>
                <a:srgbClr val="FF0000"/>
              </a:solidFill>
              <a:ln>
                <a:noFill/>
              </a:ln>
              <a:effectLst/>
            </c:spPr>
            <c:extLst>
              <c:ext xmlns:c16="http://schemas.microsoft.com/office/drawing/2014/chart" uri="{C3380CC4-5D6E-409C-BE32-E72D297353CC}">
                <c16:uniqueId val="{0000000D-3ACE-41DC-ADE3-64514B844AA7}"/>
              </c:ext>
            </c:extLst>
          </c:dPt>
          <c:dPt>
            <c:idx val="7"/>
            <c:bubble3D val="0"/>
            <c:spPr>
              <a:solidFill>
                <a:srgbClr val="FF0000"/>
              </a:solidFill>
              <a:ln>
                <a:noFill/>
              </a:ln>
              <a:effectLst/>
            </c:spPr>
            <c:extLst>
              <c:ext xmlns:c16="http://schemas.microsoft.com/office/drawing/2014/chart" uri="{C3380CC4-5D6E-409C-BE32-E72D297353CC}">
                <c16:uniqueId val="{0000000F-3ACE-41DC-ADE3-64514B844AA7}"/>
              </c:ext>
            </c:extLst>
          </c:dPt>
          <c:dPt>
            <c:idx val="8"/>
            <c:bubble3D val="0"/>
            <c:spPr>
              <a:solidFill>
                <a:srgbClr val="FF0000"/>
              </a:solidFill>
              <a:ln>
                <a:noFill/>
              </a:ln>
              <a:effectLst/>
            </c:spPr>
            <c:extLst>
              <c:ext xmlns:c16="http://schemas.microsoft.com/office/drawing/2014/chart" uri="{C3380CC4-5D6E-409C-BE32-E72D297353CC}">
                <c16:uniqueId val="{00000011-3ACE-41DC-ADE3-64514B844AA7}"/>
              </c:ext>
            </c:extLst>
          </c:dPt>
          <c:dPt>
            <c:idx val="9"/>
            <c:bubble3D val="0"/>
            <c:spPr>
              <a:solidFill>
                <a:srgbClr val="FF0000"/>
              </a:solidFill>
              <a:ln>
                <a:noFill/>
              </a:ln>
              <a:effectLst/>
            </c:spPr>
            <c:extLst>
              <c:ext xmlns:c16="http://schemas.microsoft.com/office/drawing/2014/chart" uri="{C3380CC4-5D6E-409C-BE32-E72D297353CC}">
                <c16:uniqueId val="{00000013-3ACE-41DC-ADE3-64514B844AA7}"/>
              </c:ext>
            </c:extLst>
          </c:dPt>
          <c:dPt>
            <c:idx val="10"/>
            <c:bubble3D val="0"/>
            <c:spPr>
              <a:solidFill>
                <a:srgbClr val="FF0000"/>
              </a:solidFill>
              <a:ln>
                <a:noFill/>
              </a:ln>
              <a:effectLst/>
            </c:spPr>
            <c:extLst>
              <c:ext xmlns:c16="http://schemas.microsoft.com/office/drawing/2014/chart" uri="{C3380CC4-5D6E-409C-BE32-E72D297353CC}">
                <c16:uniqueId val="{00000015-3ACE-41DC-ADE3-64514B844AA7}"/>
              </c:ext>
            </c:extLst>
          </c:dPt>
          <c:dLbls>
            <c:dLbl>
              <c:idx val="0"/>
              <c:layout>
                <c:manualLayout>
                  <c:x val="-0.24998239549324627"/>
                  <c:y val="0.1676837270341207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5203252032520327"/>
                      <c:h val="0.42476190476190478"/>
                    </c:manualLayout>
                  </c15:layout>
                </c:ext>
                <c:ext xmlns:c16="http://schemas.microsoft.com/office/drawing/2014/chart" uri="{C3380CC4-5D6E-409C-BE32-E72D297353CC}">
                  <c16:uniqueId val="{00000000-3306-4A79-8043-275EE99DE1D4}"/>
                </c:ext>
              </c:extLst>
            </c:dLbl>
            <c:dLbl>
              <c:idx val="1"/>
              <c:layout>
                <c:manualLayout>
                  <c:x val="-0.19550364893412714"/>
                  <c:y val="0.15476167041619793"/>
                </c:manualLayout>
              </c:layout>
              <c:spPr>
                <a:noFill/>
                <a:ln>
                  <a:noFill/>
                </a:ln>
                <a:effectLst/>
              </c:spPr>
              <c:txPr>
                <a:bodyPr rot="-1080000" spcFirstLastPara="1" vertOverflow="ellipsis"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800813008130079"/>
                      <c:h val="0.16827380952380949"/>
                    </c:manualLayout>
                  </c15:layout>
                </c:ext>
                <c:ext xmlns:c16="http://schemas.microsoft.com/office/drawing/2014/chart" uri="{C3380CC4-5D6E-409C-BE32-E72D297353CC}">
                  <c16:uniqueId val="{00000001-3306-4A79-8043-275EE99DE1D4}"/>
                </c:ext>
              </c:extLst>
            </c:dLbl>
            <c:dLbl>
              <c:idx val="2"/>
              <c:layout>
                <c:manualLayout>
                  <c:x val="-0.20325203252032528"/>
                  <c:y val="-0.1070235751781027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2-3306-4A79-8043-275EE99DE1D4}"/>
                </c:ext>
              </c:extLst>
            </c:dLbl>
            <c:dLbl>
              <c:idx val="3"/>
              <c:layout>
                <c:manualLayout>
                  <c:x val="0.1759666474617502"/>
                  <c:y val="-2.3434570689577738E-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544715447154473"/>
                      <c:h val="0.3230357142857142"/>
                    </c:manualLayout>
                  </c15:layout>
                </c:ext>
                <c:ext xmlns:c16="http://schemas.microsoft.com/office/drawing/2014/chart" uri="{C3380CC4-5D6E-409C-BE32-E72D297353CC}">
                  <c16:uniqueId val="{00000003-3306-4A79-8043-275EE99DE1D4}"/>
                </c:ext>
              </c:extLst>
            </c:dLbl>
            <c:dLbl>
              <c:idx val="4"/>
              <c:layout>
                <c:manualLayout>
                  <c:x val="0.24305678253632931"/>
                  <c:y val="0.26339309148856394"/>
                </c:manualLayout>
              </c:layout>
              <c:spPr>
                <a:noFill/>
                <a:ln w="3810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7225625760194616"/>
                      <c:h val="0.3230357142857142"/>
                    </c:manualLayout>
                  </c15:layout>
                </c:ext>
                <c:ext xmlns:c16="http://schemas.microsoft.com/office/drawing/2014/chart" uri="{C3380CC4-5D6E-409C-BE32-E72D297353CC}">
                  <c16:uniqueId val="{00000004-3306-4A79-8043-275EE99DE1D4}"/>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5C5-4B78-822C-1E14AB9E63E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Sheet1!$B$2:$B$12</c:f>
              <c:numCache>
                <c:formatCode>0%</c:formatCode>
                <c:ptCount val="11"/>
                <c:pt idx="0">
                  <c:v>0.14000000000000001</c:v>
                </c:pt>
                <c:pt idx="1">
                  <c:v>7.0000000000000007E-2</c:v>
                </c:pt>
                <c:pt idx="2">
                  <c:v>0.21</c:v>
                </c:pt>
                <c:pt idx="3">
                  <c:v>0.26</c:v>
                </c:pt>
                <c:pt idx="4">
                  <c:v>0.31</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7-3ACE-41DC-ADE3-64514B844AA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9-3ACE-41DC-ADE3-64514B844AA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B-3ACE-41DC-ADE3-64514B844AA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D-3ACE-41DC-ADE3-64514B844AA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South</a:t>
            </a:r>
            <a:r>
              <a:rPr lang="en-US" sz="1600" b="1" i="0" baseline="0" dirty="0"/>
              <a:t> Metro</a:t>
            </a:r>
            <a:endParaRPr lang="en-US" sz="1600" b="1" i="0" dirty="0"/>
          </a:p>
        </c:rich>
      </c:tx>
      <c:layout>
        <c:manualLayout>
          <c:xMode val="edge"/>
          <c:yMode val="edge"/>
          <c:x val="0.32138051341143337"/>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South Metro</c:v>
                </c:pt>
              </c:strCache>
            </c:strRef>
          </c:tx>
          <c:spPr>
            <a:solidFill>
              <a:srgbClr val="FF0000"/>
            </a:solidFill>
          </c:spPr>
          <c:dPt>
            <c:idx val="0"/>
            <c:bubble3D val="0"/>
            <c:spPr>
              <a:solidFill>
                <a:srgbClr val="FF0000"/>
              </a:solidFill>
              <a:ln>
                <a:noFill/>
              </a:ln>
              <a:effectLst/>
            </c:spPr>
            <c:extLst>
              <c:ext xmlns:c16="http://schemas.microsoft.com/office/drawing/2014/chart" uri="{C3380CC4-5D6E-409C-BE32-E72D297353CC}">
                <c16:uniqueId val="{00000001-A934-4549-BEF3-A5E67283D095}"/>
              </c:ext>
            </c:extLst>
          </c:dPt>
          <c:dPt>
            <c:idx val="1"/>
            <c:bubble3D val="0"/>
            <c:spPr>
              <a:solidFill>
                <a:schemeClr val="accent6"/>
              </a:solidFill>
              <a:ln>
                <a:noFill/>
              </a:ln>
              <a:effectLst/>
            </c:spPr>
            <c:extLst>
              <c:ext xmlns:c16="http://schemas.microsoft.com/office/drawing/2014/chart" uri="{C3380CC4-5D6E-409C-BE32-E72D297353CC}">
                <c16:uniqueId val="{00000003-A934-4549-BEF3-A5E67283D095}"/>
              </c:ext>
            </c:extLst>
          </c:dPt>
          <c:dPt>
            <c:idx val="2"/>
            <c:bubble3D val="0"/>
            <c:spPr>
              <a:solidFill>
                <a:srgbClr val="FFFF00"/>
              </a:solidFill>
              <a:ln>
                <a:noFill/>
              </a:ln>
              <a:effectLst/>
            </c:spPr>
            <c:extLst>
              <c:ext xmlns:c16="http://schemas.microsoft.com/office/drawing/2014/chart" uri="{C3380CC4-5D6E-409C-BE32-E72D297353CC}">
                <c16:uniqueId val="{00000005-A934-4549-BEF3-A5E67283D095}"/>
              </c:ext>
            </c:extLst>
          </c:dPt>
          <c:dPt>
            <c:idx val="3"/>
            <c:bubble3D val="0"/>
            <c:spPr>
              <a:solidFill>
                <a:srgbClr val="92D050"/>
              </a:solidFill>
              <a:ln>
                <a:noFill/>
              </a:ln>
              <a:effectLst/>
            </c:spPr>
            <c:extLst>
              <c:ext xmlns:c16="http://schemas.microsoft.com/office/drawing/2014/chart" uri="{C3380CC4-5D6E-409C-BE32-E72D297353CC}">
                <c16:uniqueId val="{00000007-A934-4549-BEF3-A5E67283D095}"/>
              </c:ext>
            </c:extLst>
          </c:dPt>
          <c:dPt>
            <c:idx val="4"/>
            <c:bubble3D val="0"/>
            <c:spPr>
              <a:solidFill>
                <a:schemeClr val="accent3">
                  <a:lumMod val="50000"/>
                </a:schemeClr>
              </a:solidFill>
              <a:ln>
                <a:noFill/>
              </a:ln>
              <a:effectLst/>
            </c:spPr>
            <c:extLst>
              <c:ext xmlns:c16="http://schemas.microsoft.com/office/drawing/2014/chart" uri="{C3380CC4-5D6E-409C-BE32-E72D297353CC}">
                <c16:uniqueId val="{00000009-A934-4549-BEF3-A5E67283D095}"/>
              </c:ext>
            </c:extLst>
          </c:dPt>
          <c:dPt>
            <c:idx val="5"/>
            <c:bubble3D val="0"/>
            <c:spPr>
              <a:solidFill>
                <a:srgbClr val="FF0000"/>
              </a:solidFill>
              <a:ln>
                <a:noFill/>
              </a:ln>
              <a:effectLst/>
            </c:spPr>
            <c:extLst>
              <c:ext xmlns:c16="http://schemas.microsoft.com/office/drawing/2014/chart" uri="{C3380CC4-5D6E-409C-BE32-E72D297353CC}">
                <c16:uniqueId val="{0000000B-A934-4549-BEF3-A5E67283D095}"/>
              </c:ext>
            </c:extLst>
          </c:dPt>
          <c:dPt>
            <c:idx val="6"/>
            <c:bubble3D val="0"/>
            <c:spPr>
              <a:solidFill>
                <a:srgbClr val="FF0000"/>
              </a:solidFill>
              <a:ln>
                <a:noFill/>
              </a:ln>
              <a:effectLst/>
            </c:spPr>
            <c:extLst>
              <c:ext xmlns:c16="http://schemas.microsoft.com/office/drawing/2014/chart" uri="{C3380CC4-5D6E-409C-BE32-E72D297353CC}">
                <c16:uniqueId val="{0000000D-A934-4549-BEF3-A5E67283D095}"/>
              </c:ext>
            </c:extLst>
          </c:dPt>
          <c:dPt>
            <c:idx val="7"/>
            <c:bubble3D val="0"/>
            <c:spPr>
              <a:solidFill>
                <a:srgbClr val="FF0000"/>
              </a:solidFill>
              <a:ln>
                <a:noFill/>
              </a:ln>
              <a:effectLst/>
            </c:spPr>
            <c:extLst>
              <c:ext xmlns:c16="http://schemas.microsoft.com/office/drawing/2014/chart" uri="{C3380CC4-5D6E-409C-BE32-E72D297353CC}">
                <c16:uniqueId val="{0000000F-A934-4549-BEF3-A5E67283D095}"/>
              </c:ext>
            </c:extLst>
          </c:dPt>
          <c:dPt>
            <c:idx val="8"/>
            <c:bubble3D val="0"/>
            <c:spPr>
              <a:solidFill>
                <a:srgbClr val="FF0000"/>
              </a:solidFill>
              <a:ln>
                <a:noFill/>
              </a:ln>
              <a:effectLst/>
            </c:spPr>
            <c:extLst>
              <c:ext xmlns:c16="http://schemas.microsoft.com/office/drawing/2014/chart" uri="{C3380CC4-5D6E-409C-BE32-E72D297353CC}">
                <c16:uniqueId val="{00000011-A934-4549-BEF3-A5E67283D095}"/>
              </c:ext>
            </c:extLst>
          </c:dPt>
          <c:dPt>
            <c:idx val="9"/>
            <c:bubble3D val="0"/>
            <c:spPr>
              <a:solidFill>
                <a:srgbClr val="FF0000"/>
              </a:solidFill>
              <a:ln>
                <a:noFill/>
              </a:ln>
              <a:effectLst/>
            </c:spPr>
            <c:extLst>
              <c:ext xmlns:c16="http://schemas.microsoft.com/office/drawing/2014/chart" uri="{C3380CC4-5D6E-409C-BE32-E72D297353CC}">
                <c16:uniqueId val="{00000013-A934-4549-BEF3-A5E67283D095}"/>
              </c:ext>
            </c:extLst>
          </c:dPt>
          <c:dPt>
            <c:idx val="10"/>
            <c:bubble3D val="0"/>
            <c:spPr>
              <a:solidFill>
                <a:srgbClr val="FF0000"/>
              </a:solidFill>
              <a:ln>
                <a:noFill/>
              </a:ln>
              <a:effectLst/>
            </c:spPr>
            <c:extLst>
              <c:ext xmlns:c16="http://schemas.microsoft.com/office/drawing/2014/chart" uri="{C3380CC4-5D6E-409C-BE32-E72D297353CC}">
                <c16:uniqueId val="{00000015-A934-4549-BEF3-A5E67283D095}"/>
              </c:ext>
            </c:extLst>
          </c:dPt>
          <c:dLbls>
            <c:dLbl>
              <c:idx val="0"/>
              <c:layout>
                <c:manualLayout>
                  <c:x val="-0.18900678573714871"/>
                  <c:y val="0.1676837270341207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5203252032520327"/>
                      <c:h val="0.42476190476190478"/>
                    </c:manualLayout>
                  </c15:layout>
                </c:ext>
                <c:ext xmlns:c16="http://schemas.microsoft.com/office/drawing/2014/chart" uri="{C3380CC4-5D6E-409C-BE32-E72D297353CC}">
                  <c16:uniqueId val="{00000001-A934-4549-BEF3-A5E67283D095}"/>
                </c:ext>
              </c:extLst>
            </c:dLbl>
            <c:dLbl>
              <c:idx val="1"/>
              <c:layout>
                <c:manualLayout>
                  <c:x val="-0.16501584405607833"/>
                  <c:y val="0.2142854799400075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852439024390244"/>
                      <c:h val="0.16827380952380952"/>
                    </c:manualLayout>
                  </c15:layout>
                </c:ext>
                <c:ext xmlns:c16="http://schemas.microsoft.com/office/drawing/2014/chart" uri="{C3380CC4-5D6E-409C-BE32-E72D297353CC}">
                  <c16:uniqueId val="{00000003-A934-4549-BEF3-A5E67283D095}"/>
                </c:ext>
              </c:extLst>
            </c:dLbl>
            <c:dLbl>
              <c:idx val="2"/>
              <c:layout>
                <c:manualLayout>
                  <c:x val="-0.17886178861788618"/>
                  <c:y val="-2.3434570678665167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A934-4549-BEF3-A5E67283D095}"/>
                </c:ext>
              </c:extLst>
            </c:dLbl>
            <c:dLbl>
              <c:idx val="3"/>
              <c:layout>
                <c:manualLayout>
                  <c:x val="0.21661705396581524"/>
                  <c:y val="-0.1190478533933259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544715447154473"/>
                      <c:h val="0.3230357142857142"/>
                    </c:manualLayout>
                  </c15:layout>
                </c:ext>
                <c:ext xmlns:c16="http://schemas.microsoft.com/office/drawing/2014/chart" uri="{C3380CC4-5D6E-409C-BE32-E72D297353CC}">
                  <c16:uniqueId val="{00000007-A934-4549-BEF3-A5E67283D095}"/>
                </c:ext>
              </c:extLst>
            </c:dLbl>
            <c:dLbl>
              <c:idx val="4"/>
              <c:layout>
                <c:manualLayout>
                  <c:x val="0.13330100505729464"/>
                  <c:y val="0.2752978533933258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82825363293003"/>
                      <c:h val="0.3230357142857142"/>
                    </c:manualLayout>
                  </c15:layout>
                </c:ext>
                <c:ext xmlns:c16="http://schemas.microsoft.com/office/drawing/2014/chart" uri="{C3380CC4-5D6E-409C-BE32-E72D297353CC}">
                  <c16:uniqueId val="{00000009-A934-4549-BEF3-A5E67283D095}"/>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A934-4549-BEF3-A5E67283D09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Sheet1!$B$2:$B$12</c:f>
              <c:numCache>
                <c:formatCode>0%</c:formatCode>
                <c:ptCount val="11"/>
                <c:pt idx="0">
                  <c:v>0.1</c:v>
                </c:pt>
                <c:pt idx="1">
                  <c:v>0.15</c:v>
                </c:pt>
                <c:pt idx="2">
                  <c:v>0.3</c:v>
                </c:pt>
                <c:pt idx="3">
                  <c:v>0.27</c:v>
                </c:pt>
                <c:pt idx="4">
                  <c:v>0.18</c:v>
                </c:pt>
              </c:numCache>
            </c:numRef>
          </c:val>
          <c:extLst>
            <c:ext xmlns:c16="http://schemas.microsoft.com/office/drawing/2014/chart" uri="{C3380CC4-5D6E-409C-BE32-E72D297353CC}">
              <c16:uniqueId val="{00000016-A934-4549-BEF3-A5E67283D095}"/>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8-A934-4549-BEF3-A5E67283D09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9-A934-4549-BEF3-A5E67283D095}"/>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B-A934-4549-BEF3-A5E67283D09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C-A934-4549-BEF3-A5E67283D095}"/>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E-A934-4549-BEF3-A5E67283D09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F-A934-4549-BEF3-A5E67283D095}"/>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1-A934-4549-BEF3-A5E67283D09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22-A934-4549-BEF3-A5E67283D09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Boulder</a:t>
            </a:r>
          </a:p>
        </c:rich>
      </c:tx>
      <c:layout>
        <c:manualLayout>
          <c:xMode val="edge"/>
          <c:yMode val="edge"/>
          <c:x val="0.3782910825171244"/>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Boulder</c:v>
                </c:pt>
              </c:strCache>
            </c:strRef>
          </c:tx>
          <c:spPr>
            <a:solidFill>
              <a:srgbClr val="FF0000"/>
            </a:solidFill>
          </c:spPr>
          <c:dPt>
            <c:idx val="0"/>
            <c:bubble3D val="0"/>
            <c:spPr>
              <a:solidFill>
                <a:srgbClr val="FF0000"/>
              </a:solidFill>
              <a:ln>
                <a:noFill/>
              </a:ln>
              <a:effectLst/>
            </c:spPr>
            <c:extLst>
              <c:ext xmlns:c16="http://schemas.microsoft.com/office/drawing/2014/chart" uri="{C3380CC4-5D6E-409C-BE32-E72D297353CC}">
                <c16:uniqueId val="{00000001-C141-4210-A768-B29A5730F2D6}"/>
              </c:ext>
            </c:extLst>
          </c:dPt>
          <c:dPt>
            <c:idx val="1"/>
            <c:bubble3D val="0"/>
            <c:spPr>
              <a:solidFill>
                <a:schemeClr val="accent6"/>
              </a:solidFill>
              <a:ln>
                <a:noFill/>
              </a:ln>
              <a:effectLst/>
            </c:spPr>
            <c:extLst>
              <c:ext xmlns:c16="http://schemas.microsoft.com/office/drawing/2014/chart" uri="{C3380CC4-5D6E-409C-BE32-E72D297353CC}">
                <c16:uniqueId val="{00000003-C141-4210-A768-B29A5730F2D6}"/>
              </c:ext>
            </c:extLst>
          </c:dPt>
          <c:dPt>
            <c:idx val="2"/>
            <c:bubble3D val="0"/>
            <c:spPr>
              <a:solidFill>
                <a:srgbClr val="FFFF00"/>
              </a:solidFill>
              <a:ln>
                <a:noFill/>
              </a:ln>
              <a:effectLst/>
            </c:spPr>
            <c:extLst>
              <c:ext xmlns:c16="http://schemas.microsoft.com/office/drawing/2014/chart" uri="{C3380CC4-5D6E-409C-BE32-E72D297353CC}">
                <c16:uniqueId val="{00000005-C141-4210-A768-B29A5730F2D6}"/>
              </c:ext>
            </c:extLst>
          </c:dPt>
          <c:dPt>
            <c:idx val="3"/>
            <c:bubble3D val="0"/>
            <c:spPr>
              <a:solidFill>
                <a:srgbClr val="92D050"/>
              </a:solidFill>
              <a:ln>
                <a:noFill/>
              </a:ln>
              <a:effectLst/>
            </c:spPr>
            <c:extLst>
              <c:ext xmlns:c16="http://schemas.microsoft.com/office/drawing/2014/chart" uri="{C3380CC4-5D6E-409C-BE32-E72D297353CC}">
                <c16:uniqueId val="{00000007-C141-4210-A768-B29A5730F2D6}"/>
              </c:ext>
            </c:extLst>
          </c:dPt>
          <c:dPt>
            <c:idx val="4"/>
            <c:bubble3D val="0"/>
            <c:spPr>
              <a:solidFill>
                <a:schemeClr val="accent3">
                  <a:lumMod val="50000"/>
                </a:schemeClr>
              </a:solidFill>
              <a:ln>
                <a:noFill/>
              </a:ln>
              <a:effectLst/>
            </c:spPr>
            <c:extLst>
              <c:ext xmlns:c16="http://schemas.microsoft.com/office/drawing/2014/chart" uri="{C3380CC4-5D6E-409C-BE32-E72D297353CC}">
                <c16:uniqueId val="{00000009-C141-4210-A768-B29A5730F2D6}"/>
              </c:ext>
            </c:extLst>
          </c:dPt>
          <c:dPt>
            <c:idx val="5"/>
            <c:bubble3D val="0"/>
            <c:spPr>
              <a:solidFill>
                <a:srgbClr val="FF0000"/>
              </a:solidFill>
              <a:ln>
                <a:noFill/>
              </a:ln>
              <a:effectLst/>
            </c:spPr>
            <c:extLst>
              <c:ext xmlns:c16="http://schemas.microsoft.com/office/drawing/2014/chart" uri="{C3380CC4-5D6E-409C-BE32-E72D297353CC}">
                <c16:uniqueId val="{0000000B-C141-4210-A768-B29A5730F2D6}"/>
              </c:ext>
            </c:extLst>
          </c:dPt>
          <c:dPt>
            <c:idx val="6"/>
            <c:bubble3D val="0"/>
            <c:spPr>
              <a:solidFill>
                <a:srgbClr val="FF0000"/>
              </a:solidFill>
              <a:ln>
                <a:noFill/>
              </a:ln>
              <a:effectLst/>
            </c:spPr>
            <c:extLst>
              <c:ext xmlns:c16="http://schemas.microsoft.com/office/drawing/2014/chart" uri="{C3380CC4-5D6E-409C-BE32-E72D297353CC}">
                <c16:uniqueId val="{0000000D-C141-4210-A768-B29A5730F2D6}"/>
              </c:ext>
            </c:extLst>
          </c:dPt>
          <c:dPt>
            <c:idx val="7"/>
            <c:bubble3D val="0"/>
            <c:spPr>
              <a:solidFill>
                <a:srgbClr val="FF0000"/>
              </a:solidFill>
              <a:ln>
                <a:noFill/>
              </a:ln>
              <a:effectLst/>
            </c:spPr>
            <c:extLst>
              <c:ext xmlns:c16="http://schemas.microsoft.com/office/drawing/2014/chart" uri="{C3380CC4-5D6E-409C-BE32-E72D297353CC}">
                <c16:uniqueId val="{0000000F-C141-4210-A768-B29A5730F2D6}"/>
              </c:ext>
            </c:extLst>
          </c:dPt>
          <c:dPt>
            <c:idx val="8"/>
            <c:bubble3D val="0"/>
            <c:spPr>
              <a:solidFill>
                <a:srgbClr val="FF0000"/>
              </a:solidFill>
              <a:ln>
                <a:noFill/>
              </a:ln>
              <a:effectLst/>
            </c:spPr>
            <c:extLst>
              <c:ext xmlns:c16="http://schemas.microsoft.com/office/drawing/2014/chart" uri="{C3380CC4-5D6E-409C-BE32-E72D297353CC}">
                <c16:uniqueId val="{00000011-C141-4210-A768-B29A5730F2D6}"/>
              </c:ext>
            </c:extLst>
          </c:dPt>
          <c:dPt>
            <c:idx val="9"/>
            <c:bubble3D val="0"/>
            <c:spPr>
              <a:solidFill>
                <a:srgbClr val="FF0000"/>
              </a:solidFill>
              <a:ln>
                <a:noFill/>
              </a:ln>
              <a:effectLst/>
            </c:spPr>
            <c:extLst>
              <c:ext xmlns:c16="http://schemas.microsoft.com/office/drawing/2014/chart" uri="{C3380CC4-5D6E-409C-BE32-E72D297353CC}">
                <c16:uniqueId val="{00000013-C141-4210-A768-B29A5730F2D6}"/>
              </c:ext>
            </c:extLst>
          </c:dPt>
          <c:dPt>
            <c:idx val="10"/>
            <c:bubble3D val="0"/>
            <c:spPr>
              <a:solidFill>
                <a:srgbClr val="FF0000"/>
              </a:solidFill>
              <a:ln>
                <a:noFill/>
              </a:ln>
              <a:effectLst/>
            </c:spPr>
            <c:extLst>
              <c:ext xmlns:c16="http://schemas.microsoft.com/office/drawing/2014/chart" uri="{C3380CC4-5D6E-409C-BE32-E72D297353CC}">
                <c16:uniqueId val="{00000015-C141-4210-A768-B29A5730F2D6}"/>
              </c:ext>
            </c:extLst>
          </c:dPt>
          <c:dLbls>
            <c:dLbl>
              <c:idx val="0"/>
              <c:layout>
                <c:manualLayout>
                  <c:x val="-0.18900678573714871"/>
                  <c:y val="0.1676837270341207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5203252032520327"/>
                      <c:h val="0.42476190476190478"/>
                    </c:manualLayout>
                  </c15:layout>
                </c:ext>
                <c:ext xmlns:c16="http://schemas.microsoft.com/office/drawing/2014/chart" uri="{C3380CC4-5D6E-409C-BE32-E72D297353CC}">
                  <c16:uniqueId val="{00000001-C141-4210-A768-B29A5730F2D6}"/>
                </c:ext>
              </c:extLst>
            </c:dLbl>
            <c:dLbl>
              <c:idx val="1"/>
              <c:layout>
                <c:manualLayout>
                  <c:x val="-0.15282056206388836"/>
                  <c:y val="0.1547619047619047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852439024390244"/>
                      <c:h val="0.16827380952380952"/>
                    </c:manualLayout>
                  </c15:layout>
                </c:ext>
                <c:ext xmlns:c16="http://schemas.microsoft.com/office/drawing/2014/chart" uri="{C3380CC4-5D6E-409C-BE32-E72D297353CC}">
                  <c16:uniqueId val="{00000003-C141-4210-A768-B29A5730F2D6}"/>
                </c:ext>
              </c:extLst>
            </c:dLbl>
            <c:dLbl>
              <c:idx val="2"/>
              <c:layout>
                <c:manualLayout>
                  <c:x val="-0.17886178861788618"/>
                  <c:y val="-2.3434570678665167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C141-4210-A768-B29A5730F2D6}"/>
                </c:ext>
              </c:extLst>
            </c:dLbl>
            <c:dLbl>
              <c:idx val="3"/>
              <c:layout>
                <c:manualLayout>
                  <c:x val="0.21661705396581524"/>
                  <c:y val="-0.1190478533933259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544715447154473"/>
                      <c:h val="0.3230357142857142"/>
                    </c:manualLayout>
                  </c15:layout>
                </c:ext>
                <c:ext xmlns:c16="http://schemas.microsoft.com/office/drawing/2014/chart" uri="{C3380CC4-5D6E-409C-BE32-E72D297353CC}">
                  <c16:uniqueId val="{00000007-C141-4210-A768-B29A5730F2D6}"/>
                </c:ext>
              </c:extLst>
            </c:dLbl>
            <c:dLbl>
              <c:idx val="4"/>
              <c:layout>
                <c:manualLayout>
                  <c:x val="0.13330100505729464"/>
                  <c:y val="0.2098216629171353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82825363293003"/>
                      <c:h val="0.3230357142857142"/>
                    </c:manualLayout>
                  </c15:layout>
                </c:ext>
                <c:ext xmlns:c16="http://schemas.microsoft.com/office/drawing/2014/chart" uri="{C3380CC4-5D6E-409C-BE32-E72D297353CC}">
                  <c16:uniqueId val="{00000009-C141-4210-A768-B29A5730F2D6}"/>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141-4210-A768-B29A5730F2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Sheet1!$B$2:$B$12</c:f>
              <c:numCache>
                <c:formatCode>0%</c:formatCode>
                <c:ptCount val="11"/>
                <c:pt idx="0">
                  <c:v>0.12</c:v>
                </c:pt>
                <c:pt idx="1">
                  <c:v>0.17</c:v>
                </c:pt>
                <c:pt idx="2">
                  <c:v>0.27</c:v>
                </c:pt>
                <c:pt idx="3">
                  <c:v>0.28999999999999998</c:v>
                </c:pt>
                <c:pt idx="4">
                  <c:v>0.15</c:v>
                </c:pt>
              </c:numCache>
            </c:numRef>
          </c:val>
          <c:extLst>
            <c:ext xmlns:c16="http://schemas.microsoft.com/office/drawing/2014/chart" uri="{C3380CC4-5D6E-409C-BE32-E72D297353CC}">
              <c16:uniqueId val="{00000016-C141-4210-A768-B29A5730F2D6}"/>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8-C141-4210-A768-B29A5730F2D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9-C141-4210-A768-B29A5730F2D6}"/>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B-C141-4210-A768-B29A5730F2D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C-C141-4210-A768-B29A5730F2D6}"/>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E-C141-4210-A768-B29A5730F2D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F-C141-4210-A768-B29A5730F2D6}"/>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1-C141-4210-A768-B29A5730F2D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22-C141-4210-A768-B29A5730F2D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Aurora</a:t>
            </a:r>
          </a:p>
        </c:rich>
      </c:tx>
      <c:layout>
        <c:manualLayout>
          <c:xMode val="edge"/>
          <c:yMode val="edge"/>
          <c:x val="0.39048620446834398"/>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Aurora</c:v>
                </c:pt>
              </c:strCache>
            </c:strRef>
          </c:tx>
          <c:spPr>
            <a:solidFill>
              <a:srgbClr val="FF0000"/>
            </a:solidFill>
          </c:spPr>
          <c:dPt>
            <c:idx val="0"/>
            <c:bubble3D val="0"/>
            <c:spPr>
              <a:solidFill>
                <a:srgbClr val="FF0000"/>
              </a:solidFill>
              <a:ln>
                <a:noFill/>
              </a:ln>
              <a:effectLst/>
            </c:spPr>
            <c:extLst>
              <c:ext xmlns:c16="http://schemas.microsoft.com/office/drawing/2014/chart" uri="{C3380CC4-5D6E-409C-BE32-E72D297353CC}">
                <c16:uniqueId val="{00000001-8150-45FA-9CB1-5C0B218C4D3C}"/>
              </c:ext>
            </c:extLst>
          </c:dPt>
          <c:dPt>
            <c:idx val="1"/>
            <c:bubble3D val="0"/>
            <c:spPr>
              <a:solidFill>
                <a:schemeClr val="accent6"/>
              </a:solidFill>
              <a:ln>
                <a:noFill/>
              </a:ln>
              <a:effectLst/>
            </c:spPr>
            <c:extLst>
              <c:ext xmlns:c16="http://schemas.microsoft.com/office/drawing/2014/chart" uri="{C3380CC4-5D6E-409C-BE32-E72D297353CC}">
                <c16:uniqueId val="{00000003-8150-45FA-9CB1-5C0B218C4D3C}"/>
              </c:ext>
            </c:extLst>
          </c:dPt>
          <c:dPt>
            <c:idx val="2"/>
            <c:bubble3D val="0"/>
            <c:spPr>
              <a:solidFill>
                <a:srgbClr val="FFFF00"/>
              </a:solidFill>
              <a:ln>
                <a:noFill/>
              </a:ln>
              <a:effectLst/>
            </c:spPr>
            <c:extLst>
              <c:ext xmlns:c16="http://schemas.microsoft.com/office/drawing/2014/chart" uri="{C3380CC4-5D6E-409C-BE32-E72D297353CC}">
                <c16:uniqueId val="{00000005-8150-45FA-9CB1-5C0B218C4D3C}"/>
              </c:ext>
            </c:extLst>
          </c:dPt>
          <c:dPt>
            <c:idx val="3"/>
            <c:bubble3D val="0"/>
            <c:spPr>
              <a:solidFill>
                <a:srgbClr val="92D050"/>
              </a:solidFill>
              <a:ln>
                <a:noFill/>
              </a:ln>
              <a:effectLst/>
            </c:spPr>
            <c:extLst>
              <c:ext xmlns:c16="http://schemas.microsoft.com/office/drawing/2014/chart" uri="{C3380CC4-5D6E-409C-BE32-E72D297353CC}">
                <c16:uniqueId val="{00000007-8150-45FA-9CB1-5C0B218C4D3C}"/>
              </c:ext>
            </c:extLst>
          </c:dPt>
          <c:dPt>
            <c:idx val="4"/>
            <c:bubble3D val="0"/>
            <c:spPr>
              <a:solidFill>
                <a:schemeClr val="accent3">
                  <a:lumMod val="50000"/>
                </a:schemeClr>
              </a:solidFill>
              <a:ln>
                <a:noFill/>
              </a:ln>
              <a:effectLst/>
            </c:spPr>
            <c:extLst>
              <c:ext xmlns:c16="http://schemas.microsoft.com/office/drawing/2014/chart" uri="{C3380CC4-5D6E-409C-BE32-E72D297353CC}">
                <c16:uniqueId val="{00000009-8150-45FA-9CB1-5C0B218C4D3C}"/>
              </c:ext>
            </c:extLst>
          </c:dPt>
          <c:dPt>
            <c:idx val="5"/>
            <c:bubble3D val="0"/>
            <c:spPr>
              <a:solidFill>
                <a:srgbClr val="FF0000"/>
              </a:solidFill>
              <a:ln>
                <a:noFill/>
              </a:ln>
              <a:effectLst/>
            </c:spPr>
            <c:extLst>
              <c:ext xmlns:c16="http://schemas.microsoft.com/office/drawing/2014/chart" uri="{C3380CC4-5D6E-409C-BE32-E72D297353CC}">
                <c16:uniqueId val="{0000000B-8150-45FA-9CB1-5C0B218C4D3C}"/>
              </c:ext>
            </c:extLst>
          </c:dPt>
          <c:dPt>
            <c:idx val="6"/>
            <c:bubble3D val="0"/>
            <c:spPr>
              <a:solidFill>
                <a:srgbClr val="FF0000"/>
              </a:solidFill>
              <a:ln>
                <a:noFill/>
              </a:ln>
              <a:effectLst/>
            </c:spPr>
            <c:extLst>
              <c:ext xmlns:c16="http://schemas.microsoft.com/office/drawing/2014/chart" uri="{C3380CC4-5D6E-409C-BE32-E72D297353CC}">
                <c16:uniqueId val="{0000000D-8150-45FA-9CB1-5C0B218C4D3C}"/>
              </c:ext>
            </c:extLst>
          </c:dPt>
          <c:dPt>
            <c:idx val="7"/>
            <c:bubble3D val="0"/>
            <c:spPr>
              <a:solidFill>
                <a:srgbClr val="FF0000"/>
              </a:solidFill>
              <a:ln>
                <a:noFill/>
              </a:ln>
              <a:effectLst/>
            </c:spPr>
            <c:extLst>
              <c:ext xmlns:c16="http://schemas.microsoft.com/office/drawing/2014/chart" uri="{C3380CC4-5D6E-409C-BE32-E72D297353CC}">
                <c16:uniqueId val="{0000000F-8150-45FA-9CB1-5C0B218C4D3C}"/>
              </c:ext>
            </c:extLst>
          </c:dPt>
          <c:dPt>
            <c:idx val="8"/>
            <c:bubble3D val="0"/>
            <c:spPr>
              <a:solidFill>
                <a:srgbClr val="FF0000"/>
              </a:solidFill>
              <a:ln>
                <a:noFill/>
              </a:ln>
              <a:effectLst/>
            </c:spPr>
            <c:extLst>
              <c:ext xmlns:c16="http://schemas.microsoft.com/office/drawing/2014/chart" uri="{C3380CC4-5D6E-409C-BE32-E72D297353CC}">
                <c16:uniqueId val="{00000011-8150-45FA-9CB1-5C0B218C4D3C}"/>
              </c:ext>
            </c:extLst>
          </c:dPt>
          <c:dPt>
            <c:idx val="9"/>
            <c:bubble3D val="0"/>
            <c:spPr>
              <a:solidFill>
                <a:srgbClr val="FF0000"/>
              </a:solidFill>
              <a:ln>
                <a:noFill/>
              </a:ln>
              <a:effectLst/>
            </c:spPr>
            <c:extLst>
              <c:ext xmlns:c16="http://schemas.microsoft.com/office/drawing/2014/chart" uri="{C3380CC4-5D6E-409C-BE32-E72D297353CC}">
                <c16:uniqueId val="{00000013-8150-45FA-9CB1-5C0B218C4D3C}"/>
              </c:ext>
            </c:extLst>
          </c:dPt>
          <c:dPt>
            <c:idx val="10"/>
            <c:bubble3D val="0"/>
            <c:spPr>
              <a:solidFill>
                <a:srgbClr val="FF0000"/>
              </a:solidFill>
              <a:ln>
                <a:noFill/>
              </a:ln>
              <a:effectLst/>
            </c:spPr>
            <c:extLst>
              <c:ext xmlns:c16="http://schemas.microsoft.com/office/drawing/2014/chart" uri="{C3380CC4-5D6E-409C-BE32-E72D297353CC}">
                <c16:uniqueId val="{00000015-8150-45FA-9CB1-5C0B218C4D3C}"/>
              </c:ext>
            </c:extLst>
          </c:dPt>
          <c:dLbls>
            <c:dLbl>
              <c:idx val="0"/>
              <c:layout>
                <c:manualLayout>
                  <c:x val="-0.24591719480186927"/>
                  <c:y val="0.14387420322459693"/>
                </c:manualLayout>
              </c:layout>
              <c:spPr>
                <a:noFill/>
                <a:ln w="3810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260162601626014"/>
                      <c:h val="0.42476190476190478"/>
                    </c:manualLayout>
                  </c15:layout>
                </c:ext>
                <c:ext xmlns:c16="http://schemas.microsoft.com/office/drawing/2014/chart" uri="{C3380CC4-5D6E-409C-BE32-E72D297353CC}">
                  <c16:uniqueId val="{00000001-8150-45FA-9CB1-5C0B218C4D3C}"/>
                </c:ext>
              </c:extLst>
            </c:dLbl>
            <c:dLbl>
              <c:idx val="1"/>
              <c:layout>
                <c:manualLayout>
                  <c:x val="-0.19550348889315672"/>
                  <c:y val="1.785690851143607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922764227642275"/>
                      <c:h val="0.22779761904761903"/>
                    </c:manualLayout>
                  </c15:layout>
                </c:ext>
                <c:ext xmlns:c16="http://schemas.microsoft.com/office/drawing/2014/chart" uri="{C3380CC4-5D6E-409C-BE32-E72D297353CC}">
                  <c16:uniqueId val="{00000003-8150-45FA-9CB1-5C0B218C4D3C}"/>
                </c:ext>
              </c:extLst>
            </c:dLbl>
            <c:dLbl>
              <c:idx val="2"/>
              <c:layout>
                <c:manualLayout>
                  <c:x val="-0.17479674796747968"/>
                  <c:y val="-2.3434570678665167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8150-45FA-9CB1-5C0B218C4D3C}"/>
                </c:ext>
              </c:extLst>
            </c:dLbl>
            <c:dLbl>
              <c:idx val="3"/>
              <c:layout>
                <c:manualLayout>
                  <c:x val="0.22474713526662826"/>
                  <c:y val="-6.547642482189726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544715447154473"/>
                      <c:h val="0.3230357142857142"/>
                    </c:manualLayout>
                  </c15:layout>
                </c:ext>
                <c:ext xmlns:c16="http://schemas.microsoft.com/office/drawing/2014/chart" uri="{C3380CC4-5D6E-409C-BE32-E72D297353CC}">
                  <c16:uniqueId val="{00000007-8150-45FA-9CB1-5C0B218C4D3C}"/>
                </c:ext>
              </c:extLst>
            </c:dLbl>
            <c:dLbl>
              <c:idx val="4"/>
              <c:layout>
                <c:manualLayout>
                  <c:x val="0.18817873375584154"/>
                  <c:y val="0.2336314210723659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67089174828756"/>
                      <c:h val="0.28732142857142856"/>
                    </c:manualLayout>
                  </c15:layout>
                </c:ext>
                <c:ext xmlns:c16="http://schemas.microsoft.com/office/drawing/2014/chart" uri="{C3380CC4-5D6E-409C-BE32-E72D297353CC}">
                  <c16:uniqueId val="{00000009-8150-45FA-9CB1-5C0B218C4D3C}"/>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8150-45FA-9CB1-5C0B218C4D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Sheet1!$B$2:$B$12</c:f>
              <c:numCache>
                <c:formatCode>0%</c:formatCode>
                <c:ptCount val="11"/>
                <c:pt idx="0">
                  <c:v>0.19</c:v>
                </c:pt>
                <c:pt idx="1">
                  <c:v>0.13</c:v>
                </c:pt>
                <c:pt idx="2">
                  <c:v>0.18</c:v>
                </c:pt>
                <c:pt idx="3">
                  <c:v>0.28999999999999998</c:v>
                </c:pt>
                <c:pt idx="4">
                  <c:v>0.21</c:v>
                </c:pt>
              </c:numCache>
            </c:numRef>
          </c:val>
          <c:extLst>
            <c:ext xmlns:c16="http://schemas.microsoft.com/office/drawing/2014/chart" uri="{C3380CC4-5D6E-409C-BE32-E72D297353CC}">
              <c16:uniqueId val="{00000016-8150-45FA-9CB1-5C0B218C4D3C}"/>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8-8150-45FA-9CB1-5C0B218C4D3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9-8150-45FA-9CB1-5C0B218C4D3C}"/>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B-8150-45FA-9CB1-5C0B218C4D3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C-8150-45FA-9CB1-5C0B218C4D3C}"/>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E-8150-45FA-9CB1-5C0B218C4D3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F-8150-45FA-9CB1-5C0B218C4D3C}"/>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1-8150-45FA-9CB1-5C0B218C4D3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22-8150-45FA-9CB1-5C0B218C4D3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N&amp;E Metro</a:t>
            </a:r>
          </a:p>
        </c:rich>
      </c:tx>
      <c:layout>
        <c:manualLayout>
          <c:xMode val="edge"/>
          <c:yMode val="edge"/>
          <c:x val="0.39048620446834398"/>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N&amp;E Metro</c:v>
                </c:pt>
              </c:strCache>
            </c:strRef>
          </c:tx>
          <c:spPr>
            <a:solidFill>
              <a:srgbClr val="FF0000"/>
            </a:solidFill>
          </c:spPr>
          <c:dPt>
            <c:idx val="0"/>
            <c:bubble3D val="0"/>
            <c:spPr>
              <a:solidFill>
                <a:srgbClr val="FF0000"/>
              </a:solidFill>
              <a:ln>
                <a:noFill/>
              </a:ln>
              <a:effectLst/>
            </c:spPr>
            <c:extLst>
              <c:ext xmlns:c16="http://schemas.microsoft.com/office/drawing/2014/chart" uri="{C3380CC4-5D6E-409C-BE32-E72D297353CC}">
                <c16:uniqueId val="{00000001-CEAC-40FB-86F7-5424A7FC99A5}"/>
              </c:ext>
            </c:extLst>
          </c:dPt>
          <c:dPt>
            <c:idx val="1"/>
            <c:bubble3D val="0"/>
            <c:spPr>
              <a:solidFill>
                <a:schemeClr val="accent6"/>
              </a:solidFill>
              <a:ln>
                <a:noFill/>
              </a:ln>
              <a:effectLst/>
            </c:spPr>
            <c:extLst>
              <c:ext xmlns:c16="http://schemas.microsoft.com/office/drawing/2014/chart" uri="{C3380CC4-5D6E-409C-BE32-E72D297353CC}">
                <c16:uniqueId val="{00000003-CEAC-40FB-86F7-5424A7FC99A5}"/>
              </c:ext>
            </c:extLst>
          </c:dPt>
          <c:dPt>
            <c:idx val="2"/>
            <c:bubble3D val="0"/>
            <c:spPr>
              <a:solidFill>
                <a:srgbClr val="FFFF00"/>
              </a:solidFill>
              <a:ln>
                <a:noFill/>
              </a:ln>
              <a:effectLst/>
            </c:spPr>
            <c:extLst>
              <c:ext xmlns:c16="http://schemas.microsoft.com/office/drawing/2014/chart" uri="{C3380CC4-5D6E-409C-BE32-E72D297353CC}">
                <c16:uniqueId val="{00000005-CEAC-40FB-86F7-5424A7FC99A5}"/>
              </c:ext>
            </c:extLst>
          </c:dPt>
          <c:dPt>
            <c:idx val="3"/>
            <c:bubble3D val="0"/>
            <c:spPr>
              <a:solidFill>
                <a:srgbClr val="92D050"/>
              </a:solidFill>
              <a:ln>
                <a:noFill/>
              </a:ln>
              <a:effectLst/>
            </c:spPr>
            <c:extLst>
              <c:ext xmlns:c16="http://schemas.microsoft.com/office/drawing/2014/chart" uri="{C3380CC4-5D6E-409C-BE32-E72D297353CC}">
                <c16:uniqueId val="{00000007-CEAC-40FB-86F7-5424A7FC99A5}"/>
              </c:ext>
            </c:extLst>
          </c:dPt>
          <c:dPt>
            <c:idx val="4"/>
            <c:bubble3D val="0"/>
            <c:spPr>
              <a:solidFill>
                <a:schemeClr val="accent3">
                  <a:lumMod val="50000"/>
                </a:schemeClr>
              </a:solidFill>
              <a:ln>
                <a:noFill/>
              </a:ln>
              <a:effectLst/>
            </c:spPr>
            <c:extLst>
              <c:ext xmlns:c16="http://schemas.microsoft.com/office/drawing/2014/chart" uri="{C3380CC4-5D6E-409C-BE32-E72D297353CC}">
                <c16:uniqueId val="{00000009-CEAC-40FB-86F7-5424A7FC99A5}"/>
              </c:ext>
            </c:extLst>
          </c:dPt>
          <c:dPt>
            <c:idx val="5"/>
            <c:bubble3D val="0"/>
            <c:spPr>
              <a:solidFill>
                <a:srgbClr val="FF0000"/>
              </a:solidFill>
              <a:ln>
                <a:noFill/>
              </a:ln>
              <a:effectLst/>
            </c:spPr>
            <c:extLst>
              <c:ext xmlns:c16="http://schemas.microsoft.com/office/drawing/2014/chart" uri="{C3380CC4-5D6E-409C-BE32-E72D297353CC}">
                <c16:uniqueId val="{0000000B-CEAC-40FB-86F7-5424A7FC99A5}"/>
              </c:ext>
            </c:extLst>
          </c:dPt>
          <c:dPt>
            <c:idx val="6"/>
            <c:bubble3D val="0"/>
            <c:spPr>
              <a:solidFill>
                <a:srgbClr val="FF0000"/>
              </a:solidFill>
              <a:ln>
                <a:noFill/>
              </a:ln>
              <a:effectLst/>
            </c:spPr>
            <c:extLst>
              <c:ext xmlns:c16="http://schemas.microsoft.com/office/drawing/2014/chart" uri="{C3380CC4-5D6E-409C-BE32-E72D297353CC}">
                <c16:uniqueId val="{0000000D-CEAC-40FB-86F7-5424A7FC99A5}"/>
              </c:ext>
            </c:extLst>
          </c:dPt>
          <c:dPt>
            <c:idx val="7"/>
            <c:bubble3D val="0"/>
            <c:spPr>
              <a:solidFill>
                <a:srgbClr val="FF0000"/>
              </a:solidFill>
              <a:ln>
                <a:noFill/>
              </a:ln>
              <a:effectLst/>
            </c:spPr>
            <c:extLst>
              <c:ext xmlns:c16="http://schemas.microsoft.com/office/drawing/2014/chart" uri="{C3380CC4-5D6E-409C-BE32-E72D297353CC}">
                <c16:uniqueId val="{0000000F-CEAC-40FB-86F7-5424A7FC99A5}"/>
              </c:ext>
            </c:extLst>
          </c:dPt>
          <c:dPt>
            <c:idx val="8"/>
            <c:bubble3D val="0"/>
            <c:spPr>
              <a:solidFill>
                <a:srgbClr val="FF0000"/>
              </a:solidFill>
              <a:ln>
                <a:noFill/>
              </a:ln>
              <a:effectLst/>
            </c:spPr>
            <c:extLst>
              <c:ext xmlns:c16="http://schemas.microsoft.com/office/drawing/2014/chart" uri="{C3380CC4-5D6E-409C-BE32-E72D297353CC}">
                <c16:uniqueId val="{00000011-CEAC-40FB-86F7-5424A7FC99A5}"/>
              </c:ext>
            </c:extLst>
          </c:dPt>
          <c:dPt>
            <c:idx val="9"/>
            <c:bubble3D val="0"/>
            <c:spPr>
              <a:solidFill>
                <a:srgbClr val="FF0000"/>
              </a:solidFill>
              <a:ln>
                <a:noFill/>
              </a:ln>
              <a:effectLst/>
            </c:spPr>
            <c:extLst>
              <c:ext xmlns:c16="http://schemas.microsoft.com/office/drawing/2014/chart" uri="{C3380CC4-5D6E-409C-BE32-E72D297353CC}">
                <c16:uniqueId val="{00000013-CEAC-40FB-86F7-5424A7FC99A5}"/>
              </c:ext>
            </c:extLst>
          </c:dPt>
          <c:dPt>
            <c:idx val="10"/>
            <c:bubble3D val="0"/>
            <c:spPr>
              <a:solidFill>
                <a:srgbClr val="FF0000"/>
              </a:solidFill>
              <a:ln>
                <a:noFill/>
              </a:ln>
              <a:effectLst/>
            </c:spPr>
            <c:extLst>
              <c:ext xmlns:c16="http://schemas.microsoft.com/office/drawing/2014/chart" uri="{C3380CC4-5D6E-409C-BE32-E72D297353CC}">
                <c16:uniqueId val="{00000015-CEAC-40FB-86F7-5424A7FC99A5}"/>
              </c:ext>
            </c:extLst>
          </c:dPt>
          <c:dLbls>
            <c:dLbl>
              <c:idx val="0"/>
              <c:layout>
                <c:manualLayout>
                  <c:x val="-0.19307182638755524"/>
                  <c:y val="0.14982658417697789"/>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5203252032520327"/>
                      <c:h val="0.42476190476190478"/>
                    </c:manualLayout>
                  </c15:layout>
                </c:ext>
                <c:ext xmlns:c16="http://schemas.microsoft.com/office/drawing/2014/chart" uri="{C3380CC4-5D6E-409C-BE32-E72D297353CC}">
                  <c16:uniqueId val="{00000001-CEAC-40FB-86F7-5424A7FC99A5}"/>
                </c:ext>
              </c:extLst>
            </c:dLbl>
            <c:dLbl>
              <c:idx val="1"/>
              <c:layout>
                <c:manualLayout>
                  <c:x val="-0.13452787913705916"/>
                  <c:y val="0.22023786089238845"/>
                </c:manualLayout>
              </c:layout>
              <c:spPr>
                <a:noFill/>
                <a:ln>
                  <a:noFill/>
                </a:ln>
                <a:effectLst/>
              </c:spPr>
              <c:txPr>
                <a:bodyPr rot="-1800000" spcFirstLastPara="1" vertOverflow="ellipsis"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4865853658536583"/>
                      <c:h val="0.22779761904761903"/>
                    </c:manualLayout>
                  </c15:layout>
                </c:ext>
                <c:ext xmlns:c16="http://schemas.microsoft.com/office/drawing/2014/chart" uri="{C3380CC4-5D6E-409C-BE32-E72D297353CC}">
                  <c16:uniqueId val="{00000003-CEAC-40FB-86F7-5424A7FC99A5}"/>
                </c:ext>
              </c:extLst>
            </c:dLbl>
            <c:dLbl>
              <c:idx val="2"/>
              <c:layout>
                <c:manualLayout>
                  <c:x val="-0.17682910825171252"/>
                  <c:y val="0.11309500374953131"/>
                </c:manualLayout>
              </c:layout>
              <c:spPr>
                <a:noFill/>
                <a:ln>
                  <a:noFill/>
                </a:ln>
                <a:effectLst/>
              </c:spPr>
              <c:txPr>
                <a:bodyPr rot="-540000" spcFirstLastPara="1" vertOverflow="ellipsis"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8817073170731705"/>
                      <c:h val="0.21589285714285711"/>
                    </c:manualLayout>
                  </c15:layout>
                </c:ext>
                <c:ext xmlns:c16="http://schemas.microsoft.com/office/drawing/2014/chart" uri="{C3380CC4-5D6E-409C-BE32-E72D297353CC}">
                  <c16:uniqueId val="{00000005-CEAC-40FB-86F7-5424A7FC99A5}"/>
                </c:ext>
              </c:extLst>
            </c:dLbl>
            <c:dLbl>
              <c:idx val="3"/>
              <c:layout>
                <c:manualLayout>
                  <c:x val="-0.12027847128864989"/>
                  <c:y val="-3.571452005999260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544715447154473"/>
                      <c:h val="0.3230357142857142"/>
                    </c:manualLayout>
                  </c15:layout>
                </c:ext>
                <c:ext xmlns:c16="http://schemas.microsoft.com/office/drawing/2014/chart" uri="{C3380CC4-5D6E-409C-BE32-E72D297353CC}">
                  <c16:uniqueId val="{00000007-CEAC-40FB-86F7-5424A7FC99A5}"/>
                </c:ext>
              </c:extLst>
            </c:dLbl>
            <c:dLbl>
              <c:idx val="4"/>
              <c:layout>
                <c:manualLayout>
                  <c:x val="0.18817873375584154"/>
                  <c:y val="0.2336314210723659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67089174828756"/>
                      <c:h val="0.28732142857142856"/>
                    </c:manualLayout>
                  </c15:layout>
                </c:ext>
                <c:ext xmlns:c16="http://schemas.microsoft.com/office/drawing/2014/chart" uri="{C3380CC4-5D6E-409C-BE32-E72D297353CC}">
                  <c16:uniqueId val="{00000009-CEAC-40FB-86F7-5424A7FC99A5}"/>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EAC-40FB-86F7-5424A7FC99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Sheet1!$B$2:$B$12</c:f>
              <c:numCache>
                <c:formatCode>0%</c:formatCode>
                <c:ptCount val="11"/>
                <c:pt idx="0">
                  <c:v>7.0000000000000007E-2</c:v>
                </c:pt>
                <c:pt idx="1">
                  <c:v>0.1</c:v>
                </c:pt>
                <c:pt idx="2">
                  <c:v>7.0000000000000007E-2</c:v>
                </c:pt>
                <c:pt idx="3">
                  <c:v>0.45</c:v>
                </c:pt>
                <c:pt idx="4">
                  <c:v>0.31</c:v>
                </c:pt>
              </c:numCache>
            </c:numRef>
          </c:val>
          <c:extLst>
            <c:ext xmlns:c16="http://schemas.microsoft.com/office/drawing/2014/chart" uri="{C3380CC4-5D6E-409C-BE32-E72D297353CC}">
              <c16:uniqueId val="{00000016-CEAC-40FB-86F7-5424A7FC99A5}"/>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8-CEAC-40FB-86F7-5424A7FC99A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9-CEAC-40FB-86F7-5424A7FC99A5}"/>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B-CEAC-40FB-86F7-5424A7FC99A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C-CEAC-40FB-86F7-5424A7FC99A5}"/>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E-CEAC-40FB-86F7-5424A7FC99A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1F-CEAC-40FB-86F7-5424A7FC99A5}"/>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1-CEAC-40FB-86F7-5424A7FC99A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Minimally Involved</c:v>
                </c:pt>
                <c:pt idx="1">
                  <c:v>Personal</c:v>
                </c:pt>
                <c:pt idx="2">
                  <c:v>Holiday</c:v>
                </c:pt>
                <c:pt idx="3">
                  <c:v>Communal</c:v>
                </c:pt>
                <c:pt idx="4">
                  <c:v>Immer
sed</c:v>
                </c:pt>
              </c:strCache>
            </c:strRef>
          </c:cat>
          <c:val>
            <c:numRef>
              <c:f>Sheet1!#REF!</c:f>
              <c:numCache>
                <c:formatCode>General</c:formatCode>
                <c:ptCount val="1"/>
                <c:pt idx="0">
                  <c:v>1</c:v>
                </c:pt>
              </c:numCache>
            </c:numRef>
          </c:val>
          <c:extLst>
            <c:ext xmlns:c16="http://schemas.microsoft.com/office/drawing/2014/chart" uri="{C3380CC4-5D6E-409C-BE32-E72D297353CC}">
              <c16:uniqueId val="{00000022-CEAC-40FB-86F7-5424A7FC99A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441447410537097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Lbls>
            <c:dLbl>
              <c:idx val="0"/>
              <c:layout>
                <c:manualLayout>
                  <c:x val="-0.12420683695025926"/>
                  <c:y val="0.2331599175103111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306-4A79-8043-275EE99DE1D4}"/>
                </c:ext>
              </c:extLst>
            </c:dLbl>
            <c:dLbl>
              <c:idx val="2"/>
              <c:layout>
                <c:manualLayout>
                  <c:x val="9.8819537801677224E-2"/>
                  <c:y val="-4.654761904761904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306-4A79-8043-275EE99DE1D4}"/>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306-4A79-8043-275EE99DE1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Sheet1!$B$2:$B$5</c:f>
              <c:numCache>
                <c:formatCode>0%</c:formatCode>
                <c:ptCount val="4"/>
                <c:pt idx="0">
                  <c:v>0.17</c:v>
                </c:pt>
                <c:pt idx="1">
                  <c:v>0.3</c:v>
                </c:pt>
                <c:pt idx="2">
                  <c:v>0.14000000000000001</c:v>
                </c:pt>
                <c:pt idx="3">
                  <c:v>0.39</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B-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D-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0F-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1-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6609596056590482"/>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C8B4-4795-B834-9A405B49A12D}"/>
              </c:ext>
            </c:extLst>
          </c:dPt>
          <c:dPt>
            <c:idx val="1"/>
            <c:bubble3D val="0"/>
            <c:spPr>
              <a:solidFill>
                <a:schemeClr val="accent4"/>
              </a:solidFill>
              <a:ln>
                <a:noFill/>
              </a:ln>
              <a:effectLst/>
            </c:spPr>
            <c:extLst>
              <c:ext xmlns:c16="http://schemas.microsoft.com/office/drawing/2014/chart" uri="{C3380CC4-5D6E-409C-BE32-E72D297353CC}">
                <c16:uniqueId val="{00000003-C8B4-4795-B834-9A405B49A12D}"/>
              </c:ext>
            </c:extLst>
          </c:dPt>
          <c:dPt>
            <c:idx val="2"/>
            <c:bubble3D val="0"/>
            <c:spPr>
              <a:solidFill>
                <a:schemeClr val="accent2"/>
              </a:solidFill>
              <a:ln>
                <a:noFill/>
              </a:ln>
              <a:effectLst/>
            </c:spPr>
            <c:extLst>
              <c:ext xmlns:c16="http://schemas.microsoft.com/office/drawing/2014/chart" uri="{C3380CC4-5D6E-409C-BE32-E72D297353CC}">
                <c16:uniqueId val="{00000005-C8B4-4795-B834-9A405B49A12D}"/>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C8B4-4795-B834-9A405B49A12D}"/>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C8B4-4795-B834-9A405B49A12D}"/>
              </c:ext>
            </c:extLst>
          </c:dPt>
          <c:dLbls>
            <c:dLbl>
              <c:idx val="0"/>
              <c:layout>
                <c:manualLayout>
                  <c:x val="-0.15266212150310479"/>
                  <c:y val="0.2272075365579302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8B4-4795-B834-9A405B49A12D}"/>
                </c:ext>
              </c:extLst>
            </c:dLbl>
            <c:dLbl>
              <c:idx val="1"/>
              <c:layout>
                <c:manualLayout>
                  <c:x val="-0.14032232251456372"/>
                  <c:y val="-0.1060714285714285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8B4-4795-B834-9A405B49A12D}"/>
                </c:ext>
              </c:extLst>
            </c:dLbl>
            <c:dLbl>
              <c:idx val="4"/>
              <c:layout>
                <c:manualLayout>
                  <c:x val="3.5286153255233342E-2"/>
                  <c:y val="0.1622023809523809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8B4-4795-B834-9A405B49A1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Sheet1!$B$2:$B$5</c:f>
              <c:numCache>
                <c:formatCode>0%</c:formatCode>
                <c:ptCount val="4"/>
                <c:pt idx="0">
                  <c:v>0.24</c:v>
                </c:pt>
                <c:pt idx="1">
                  <c:v>0.28999999999999998</c:v>
                </c:pt>
                <c:pt idx="2">
                  <c:v>0.2</c:v>
                </c:pt>
                <c:pt idx="3">
                  <c:v>0.27</c:v>
                </c:pt>
              </c:numCache>
            </c:numRef>
          </c:val>
          <c:extLst>
            <c:ext xmlns:c16="http://schemas.microsoft.com/office/drawing/2014/chart" uri="{C3380CC4-5D6E-409C-BE32-E72D297353CC}">
              <c16:uniqueId val="{0000000A-C8B4-4795-B834-9A405B49A12D}"/>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D-C8B4-4795-B834-9A405B49A12D}"/>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0-C8B4-4795-B834-9A405B49A12D}"/>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3-C8B4-4795-B834-9A405B49A12D}"/>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6-C8B4-4795-B834-9A405B49A1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Respondents</a:t>
            </a:r>
            <a:r>
              <a:rPr lang="en-US" sz="1800" b="1" i="0" baseline="0" dirty="0"/>
              <a:t> or </a:t>
            </a:r>
            <a:r>
              <a:rPr lang="en-US" sz="1800" b="1" i="0" dirty="0"/>
              <a:t>Households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72372897832218"/>
          <c:y val="0.13386189856169836"/>
          <c:w val="0.42520219694760375"/>
          <c:h val="0.86613810143830161"/>
        </c:manualLayout>
      </c:layout>
      <c:barChart>
        <c:barDir val="bar"/>
        <c:grouping val="clustered"/>
        <c:varyColors val="0"/>
        <c:ser>
          <c:idx val="0"/>
          <c:order val="0"/>
          <c:tx>
            <c:strRef>
              <c:f>Sheet1!$B$1</c:f>
              <c:strCache>
                <c:ptCount val="1"/>
                <c:pt idx="0">
                  <c:v>Minimally Involved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Participated w/
Jewish social
action group
(respondents)</c:v>
                </c:pt>
                <c:pt idx="1">
                  <c:v>Volunteered for
Jewish organization
(households)</c:v>
                </c:pt>
                <c:pt idx="2">
                  <c:v>Donated to
Jewish organization
(households)</c:v>
                </c:pt>
              </c:strCache>
            </c:strRef>
          </c:cat>
          <c:val>
            <c:numRef>
              <c:f>Sheet1!$B$2:$B$4</c:f>
              <c:numCache>
                <c:formatCode>0%</c:formatCode>
                <c:ptCount val="3"/>
                <c:pt idx="0">
                  <c:v>0</c:v>
                </c:pt>
                <c:pt idx="1">
                  <c:v>0.67</c:v>
                </c:pt>
                <c:pt idx="2">
                  <c:v>0.06</c:v>
                </c:pt>
              </c:numCache>
            </c:numRef>
          </c:val>
          <c:extLst>
            <c:ext xmlns:c16="http://schemas.microsoft.com/office/drawing/2014/chart" uri="{C3380CC4-5D6E-409C-BE32-E72D297353CC}">
              <c16:uniqueId val="{00000000-1693-40DA-96F7-A91EA3BEC8DE}"/>
            </c:ext>
          </c:extLst>
        </c:ser>
        <c:ser>
          <c:idx val="1"/>
          <c:order val="1"/>
          <c:tx>
            <c:strRef>
              <c:f>Sheet1!$C$1</c:f>
              <c:strCache>
                <c:ptCount val="1"/>
                <c:pt idx="0">
                  <c:v>Personal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Participated w/
Jewish social
action group
(respondents)</c:v>
                </c:pt>
                <c:pt idx="1">
                  <c:v>Volunteered for
Jewish organization
(households)</c:v>
                </c:pt>
                <c:pt idx="2">
                  <c:v>Donated to
Jewish organization
(households)</c:v>
                </c:pt>
              </c:strCache>
            </c:strRef>
          </c:cat>
          <c:val>
            <c:numRef>
              <c:f>Sheet1!$C$2:$C$4</c:f>
              <c:numCache>
                <c:formatCode>0%</c:formatCode>
                <c:ptCount val="3"/>
                <c:pt idx="0">
                  <c:v>0.08</c:v>
                </c:pt>
                <c:pt idx="1">
                  <c:v>0.56000000000000005</c:v>
                </c:pt>
                <c:pt idx="2">
                  <c:v>0.41</c:v>
                </c:pt>
              </c:numCache>
            </c:numRef>
          </c:val>
          <c:extLst>
            <c:ext xmlns:c16="http://schemas.microsoft.com/office/drawing/2014/chart" uri="{C3380CC4-5D6E-409C-BE32-E72D297353CC}">
              <c16:uniqueId val="{00000001-1693-40DA-96F7-A91EA3BEC8DE}"/>
            </c:ext>
          </c:extLst>
        </c:ser>
        <c:ser>
          <c:idx val="2"/>
          <c:order val="2"/>
          <c:tx>
            <c:strRef>
              <c:f>Sheet1!$D$1</c:f>
              <c:strCache>
                <c:ptCount val="1"/>
                <c:pt idx="0">
                  <c:v>Holiday</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Participated w/
Jewish social
action group
(respondents)</c:v>
                </c:pt>
                <c:pt idx="1">
                  <c:v>Volunteered for
Jewish organization
(households)</c:v>
                </c:pt>
                <c:pt idx="2">
                  <c:v>Donated to
Jewish organization
(households)</c:v>
                </c:pt>
              </c:strCache>
            </c:strRef>
          </c:cat>
          <c:val>
            <c:numRef>
              <c:f>Sheet1!$D$2:$D$4</c:f>
              <c:numCache>
                <c:formatCode>0%</c:formatCode>
                <c:ptCount val="3"/>
                <c:pt idx="0">
                  <c:v>7.0000000000000007E-2</c:v>
                </c:pt>
                <c:pt idx="1">
                  <c:v>0.65</c:v>
                </c:pt>
                <c:pt idx="2">
                  <c:v>0.19</c:v>
                </c:pt>
              </c:numCache>
            </c:numRef>
          </c:val>
          <c:extLst>
            <c:ext xmlns:c16="http://schemas.microsoft.com/office/drawing/2014/chart" uri="{C3380CC4-5D6E-409C-BE32-E72D297353CC}">
              <c16:uniqueId val="{00000002-1693-40DA-96F7-A91EA3BEC8DE}"/>
            </c:ext>
          </c:extLst>
        </c:ser>
        <c:ser>
          <c:idx val="3"/>
          <c:order val="3"/>
          <c:tx>
            <c:strRef>
              <c:f>Sheet1!$E$1</c:f>
              <c:strCache>
                <c:ptCount val="1"/>
                <c:pt idx="0">
                  <c:v>Communal</c:v>
                </c:pt>
              </c:strCache>
            </c:strRef>
          </c:tx>
          <c:spPr>
            <a:solidFill>
              <a:schemeClr val="accent3"/>
            </a:solidFill>
            <a:ln>
              <a:solidFill>
                <a:schemeClr val="accent3">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Participated w/
Jewish social
action group
(respondents)</c:v>
                </c:pt>
                <c:pt idx="1">
                  <c:v>Volunteered for
Jewish organization
(households)</c:v>
                </c:pt>
                <c:pt idx="2">
                  <c:v>Donated to
Jewish organization
(households)</c:v>
                </c:pt>
              </c:strCache>
            </c:strRef>
          </c:cat>
          <c:val>
            <c:numRef>
              <c:f>Sheet1!$E$2:$E$4</c:f>
              <c:numCache>
                <c:formatCode>0%</c:formatCode>
                <c:ptCount val="3"/>
                <c:pt idx="0">
                  <c:v>0.35</c:v>
                </c:pt>
                <c:pt idx="1">
                  <c:v>0.69</c:v>
                </c:pt>
                <c:pt idx="2">
                  <c:v>0.73</c:v>
                </c:pt>
              </c:numCache>
            </c:numRef>
          </c:val>
          <c:extLst>
            <c:ext xmlns:c16="http://schemas.microsoft.com/office/drawing/2014/chart" uri="{C3380CC4-5D6E-409C-BE32-E72D297353CC}">
              <c16:uniqueId val="{00000004-1693-40DA-96F7-A91EA3BEC8DE}"/>
            </c:ext>
          </c:extLst>
        </c:ser>
        <c:ser>
          <c:idx val="4"/>
          <c:order val="4"/>
          <c:tx>
            <c:strRef>
              <c:f>Sheet1!$F$1</c:f>
              <c:strCache>
                <c:ptCount val="1"/>
                <c:pt idx="0">
                  <c:v>Immersed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Participated w/
Jewish social
action group
(respondents)</c:v>
                </c:pt>
                <c:pt idx="1">
                  <c:v>Volunteered for
Jewish organization
(households)</c:v>
                </c:pt>
                <c:pt idx="2">
                  <c:v>Donated to
Jewish organization
(households)</c:v>
                </c:pt>
              </c:strCache>
            </c:strRef>
          </c:cat>
          <c:val>
            <c:numRef>
              <c:f>Sheet1!$F$2:$F$4</c:f>
              <c:numCache>
                <c:formatCode>0%</c:formatCode>
                <c:ptCount val="3"/>
                <c:pt idx="0">
                  <c:v>0.61</c:v>
                </c:pt>
                <c:pt idx="1">
                  <c:v>0.83</c:v>
                </c:pt>
                <c:pt idx="2">
                  <c:v>0.98</c:v>
                </c:pt>
              </c:numCache>
            </c:numRef>
          </c:val>
          <c:extLst>
            <c:ext xmlns:c16="http://schemas.microsoft.com/office/drawing/2014/chart" uri="{C3380CC4-5D6E-409C-BE32-E72D297353CC}">
              <c16:uniqueId val="{00000001-B06B-4C68-8364-6021F23CFCA8}"/>
            </c:ext>
          </c:extLst>
        </c:ser>
        <c:ser>
          <c:idx val="5"/>
          <c:order val="5"/>
          <c:tx>
            <c:strRef>
              <c:f>Sheet1!$G$1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Participated w/
Jewish social
action group
(respondents)</c:v>
                </c:pt>
                <c:pt idx="1">
                  <c:v>Volunteered for
Jewish organization
(households)</c:v>
                </c:pt>
                <c:pt idx="2">
                  <c:v>Donated to
Jewish organization
(households)</c:v>
                </c:pt>
              </c:strCache>
            </c:strRef>
          </c:cat>
          <c:val>
            <c:numRef>
              <c:f>Sheet1!$G$2:$G$4</c:f>
              <c:numCache>
                <c:formatCode>0%</c:formatCode>
                <c:ptCount val="3"/>
                <c:pt idx="0">
                  <c:v>0.24</c:v>
                </c:pt>
                <c:pt idx="1">
                  <c:v>0.65</c:v>
                </c:pt>
                <c:pt idx="2">
                  <c:v>0.48</c:v>
                </c:pt>
              </c:numCache>
            </c:numRef>
          </c:val>
          <c:extLst>
            <c:ext xmlns:c16="http://schemas.microsoft.com/office/drawing/2014/chart" uri="{C3380CC4-5D6E-409C-BE32-E72D297353CC}">
              <c16:uniqueId val="{00000001-6EBC-49A7-8B97-624B54FF8101}"/>
            </c:ext>
          </c:extLst>
        </c:ser>
        <c:dLbls>
          <c:showLegendKey val="0"/>
          <c:showVal val="0"/>
          <c:showCatName val="0"/>
          <c:showSerName val="0"/>
          <c:showPercent val="0"/>
          <c:showBubbleSize val="0"/>
        </c:dLbls>
        <c:gapWidth val="182"/>
        <c:axId val="628297856"/>
        <c:axId val="628298512"/>
      </c:barChart>
      <c:catAx>
        <c:axId val="62829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legend>
      <c:legendPos val="r"/>
      <c:layout>
        <c:manualLayout>
          <c:xMode val="edge"/>
          <c:yMode val="edge"/>
          <c:x val="0.81635450082628547"/>
          <c:y val="0.15069345463053938"/>
          <c:w val="0.18364549917371439"/>
          <c:h val="0.773149493268062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9048620446834398"/>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Holiday</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DBA0-468D-B5D0-AE125876A55E}"/>
              </c:ext>
            </c:extLst>
          </c:dPt>
          <c:dPt>
            <c:idx val="1"/>
            <c:bubble3D val="0"/>
            <c:spPr>
              <a:solidFill>
                <a:schemeClr val="accent4"/>
              </a:solidFill>
              <a:ln>
                <a:noFill/>
              </a:ln>
              <a:effectLst/>
            </c:spPr>
            <c:extLst>
              <c:ext xmlns:c16="http://schemas.microsoft.com/office/drawing/2014/chart" uri="{C3380CC4-5D6E-409C-BE32-E72D297353CC}">
                <c16:uniqueId val="{00000003-DBA0-468D-B5D0-AE125876A55E}"/>
              </c:ext>
            </c:extLst>
          </c:dPt>
          <c:dPt>
            <c:idx val="2"/>
            <c:bubble3D val="0"/>
            <c:spPr>
              <a:solidFill>
                <a:schemeClr val="accent2"/>
              </a:solidFill>
              <a:ln>
                <a:noFill/>
              </a:ln>
              <a:effectLst/>
            </c:spPr>
            <c:extLst>
              <c:ext xmlns:c16="http://schemas.microsoft.com/office/drawing/2014/chart" uri="{C3380CC4-5D6E-409C-BE32-E72D297353CC}">
                <c16:uniqueId val="{00000005-DBA0-468D-B5D0-AE125876A55E}"/>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DBA0-468D-B5D0-AE125876A55E}"/>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DBA0-468D-B5D0-AE125876A55E}"/>
              </c:ext>
            </c:extLst>
          </c:dPt>
          <c:dLbls>
            <c:dLbl>
              <c:idx val="0"/>
              <c:layout>
                <c:manualLayout>
                  <c:x val="-0.17705236540554381"/>
                  <c:y val="0.2153027746531683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A0-468D-B5D0-AE125876A55E}"/>
                </c:ext>
              </c:extLst>
            </c:dLbl>
            <c:dLbl>
              <c:idx val="1"/>
              <c:layout>
                <c:manualLayout>
                  <c:x val="-0.17690768836822235"/>
                  <c:y val="-0.117976190476190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BA0-468D-B5D0-AE125876A55E}"/>
                </c:ext>
              </c:extLst>
            </c:dLbl>
            <c:dLbl>
              <c:idx val="2"/>
              <c:layout>
                <c:manualLayout>
                  <c:x val="0.18808046859996158"/>
                  <c:y val="-0.117976190476190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A0-468D-B5D0-AE125876A55E}"/>
                </c:ext>
              </c:extLst>
            </c:dLbl>
            <c:dLbl>
              <c:idx val="3"/>
              <c:layout>
                <c:manualLayout>
                  <c:x val="0.16280519813072142"/>
                  <c:y val="0.2060901762279715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BA0-468D-B5D0-AE125876A55E}"/>
                </c:ext>
              </c:extLst>
            </c:dLbl>
            <c:dLbl>
              <c:idx val="4"/>
              <c:layout>
                <c:manualLayout>
                  <c:x val="8.8585237820882151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BA0-468D-B5D0-AE125876A5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Sheet1!$B$2:$B$5</c:f>
              <c:numCache>
                <c:formatCode>0%</c:formatCode>
                <c:ptCount val="4"/>
                <c:pt idx="0">
                  <c:v>0.24</c:v>
                </c:pt>
                <c:pt idx="1">
                  <c:v>0.3</c:v>
                </c:pt>
                <c:pt idx="2">
                  <c:v>0.2</c:v>
                </c:pt>
                <c:pt idx="3">
                  <c:v>0.26</c:v>
                </c:pt>
              </c:numCache>
            </c:numRef>
          </c:val>
          <c:extLst>
            <c:ext xmlns:c16="http://schemas.microsoft.com/office/drawing/2014/chart" uri="{C3380CC4-5D6E-409C-BE32-E72D297353CC}">
              <c16:uniqueId val="{0000000A-DBA0-468D-B5D0-AE125876A55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D-DBA0-468D-B5D0-AE125876A55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0-DBA0-468D-B5D0-AE125876A55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3-DBA0-468D-B5D0-AE125876A55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6-DBA0-468D-B5D0-AE125876A5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5390083861468541"/>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Communal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287F-4CB8-9E0B-E37960CD0CFC}"/>
              </c:ext>
            </c:extLst>
          </c:dPt>
          <c:dPt>
            <c:idx val="1"/>
            <c:bubble3D val="0"/>
            <c:spPr>
              <a:solidFill>
                <a:schemeClr val="accent4"/>
              </a:solidFill>
              <a:ln>
                <a:noFill/>
              </a:ln>
              <a:effectLst/>
            </c:spPr>
            <c:extLst>
              <c:ext xmlns:c16="http://schemas.microsoft.com/office/drawing/2014/chart" uri="{C3380CC4-5D6E-409C-BE32-E72D297353CC}">
                <c16:uniqueId val="{00000003-287F-4CB8-9E0B-E37960CD0CFC}"/>
              </c:ext>
            </c:extLst>
          </c:dPt>
          <c:dPt>
            <c:idx val="2"/>
            <c:bubble3D val="0"/>
            <c:spPr>
              <a:solidFill>
                <a:schemeClr val="accent2"/>
              </a:solidFill>
              <a:ln>
                <a:noFill/>
              </a:ln>
              <a:effectLst/>
            </c:spPr>
            <c:extLst>
              <c:ext xmlns:c16="http://schemas.microsoft.com/office/drawing/2014/chart" uri="{C3380CC4-5D6E-409C-BE32-E72D297353CC}">
                <c16:uniqueId val="{00000005-287F-4CB8-9E0B-E37960CD0CFC}"/>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287F-4CB8-9E0B-E37960CD0CFC}"/>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287F-4CB8-9E0B-E37960CD0CFC}"/>
              </c:ext>
            </c:extLst>
          </c:dPt>
          <c:dLbls>
            <c:dLbl>
              <c:idx val="0"/>
              <c:layout>
                <c:manualLayout>
                  <c:x val="-0.18518244670635683"/>
                  <c:y val="0.1617313460817397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87F-4CB8-9E0B-E37960CD0CFC}"/>
                </c:ext>
              </c:extLst>
            </c:dLbl>
            <c:dLbl>
              <c:idx val="1"/>
              <c:layout>
                <c:manualLayout>
                  <c:x val="-0.16877760706740932"/>
                  <c:y val="-0.1417857142857142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87F-4CB8-9E0B-E37960CD0CFC}"/>
                </c:ext>
              </c:extLst>
            </c:dLbl>
            <c:dLbl>
              <c:idx val="4"/>
              <c:layout>
                <c:manualLayout>
                  <c:x val="7.3356699315024643E-2"/>
                  <c:y val="0.1681547619047619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87F-4CB8-9E0B-E37960CD0C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Sheet1!$B$2:$B$5</c:f>
              <c:numCache>
                <c:formatCode>0%</c:formatCode>
                <c:ptCount val="4"/>
                <c:pt idx="0">
                  <c:v>0.27</c:v>
                </c:pt>
                <c:pt idx="1">
                  <c:v>0.19</c:v>
                </c:pt>
                <c:pt idx="2">
                  <c:v>0.18</c:v>
                </c:pt>
                <c:pt idx="3">
                  <c:v>0.36</c:v>
                </c:pt>
              </c:numCache>
            </c:numRef>
          </c:val>
          <c:extLst>
            <c:ext xmlns:c16="http://schemas.microsoft.com/office/drawing/2014/chart" uri="{C3380CC4-5D6E-409C-BE32-E72D297353CC}">
              <c16:uniqueId val="{0000000A-287F-4CB8-9E0B-E37960CD0CFC}"/>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D-287F-4CB8-9E0B-E37960CD0CFC}"/>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0-287F-4CB8-9E0B-E37960CD0CFC}"/>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3-287F-4CB8-9E0B-E37960CD0CFC}"/>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287F-4CB8-9E0B-E37960CD0C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6-287F-4CB8-9E0B-E37960CD0C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4170571666346583"/>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Immersive</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8A47-4332-966E-0FC027812E56}"/>
              </c:ext>
            </c:extLst>
          </c:dPt>
          <c:dPt>
            <c:idx val="1"/>
            <c:bubble3D val="0"/>
            <c:spPr>
              <a:solidFill>
                <a:schemeClr val="accent4"/>
              </a:solidFill>
              <a:ln>
                <a:noFill/>
              </a:ln>
              <a:effectLst/>
            </c:spPr>
            <c:extLst>
              <c:ext xmlns:c16="http://schemas.microsoft.com/office/drawing/2014/chart" uri="{C3380CC4-5D6E-409C-BE32-E72D297353CC}">
                <c16:uniqueId val="{00000003-8A47-4332-966E-0FC027812E56}"/>
              </c:ext>
            </c:extLst>
          </c:dPt>
          <c:dPt>
            <c:idx val="2"/>
            <c:bubble3D val="0"/>
            <c:spPr>
              <a:solidFill>
                <a:schemeClr val="accent2"/>
              </a:solidFill>
              <a:ln>
                <a:noFill/>
              </a:ln>
              <a:effectLst/>
            </c:spPr>
            <c:extLst>
              <c:ext xmlns:c16="http://schemas.microsoft.com/office/drawing/2014/chart" uri="{C3380CC4-5D6E-409C-BE32-E72D297353CC}">
                <c16:uniqueId val="{00000005-8A47-4332-966E-0FC027812E56}"/>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8A47-4332-966E-0FC027812E56}"/>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8A47-4332-966E-0FC027812E56}"/>
              </c:ext>
            </c:extLst>
          </c:dPt>
          <c:dLbls>
            <c:dLbl>
              <c:idx val="0"/>
              <c:layout>
                <c:manualLayout>
                  <c:x val="-0.13640195890147877"/>
                  <c:y val="0.2450646794150731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A47-4332-966E-0FC027812E56}"/>
                </c:ext>
              </c:extLst>
            </c:dLbl>
            <c:dLbl>
              <c:idx val="1"/>
              <c:layout>
                <c:manualLayout>
                  <c:x val="-0.16877760706740932"/>
                  <c:y val="-0.1358333333333333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A47-4332-966E-0FC027812E56}"/>
                </c:ext>
              </c:extLst>
            </c:dLbl>
            <c:dLbl>
              <c:idx val="3"/>
              <c:layout>
                <c:manualLayout>
                  <c:x val="0.16058334933743038"/>
                  <c:y val="0.1599976565429321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A47-4332-966E-0FC027812E56}"/>
                </c:ext>
              </c:extLst>
            </c:dLbl>
            <c:dLbl>
              <c:idx val="4"/>
              <c:layout>
                <c:manualLayout>
                  <c:x val="7.7914506113565069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A47-4332-966E-0FC027812E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Sheet1!$B$2:$B$5</c:f>
              <c:numCache>
                <c:formatCode>0%</c:formatCode>
                <c:ptCount val="4"/>
                <c:pt idx="0">
                  <c:v>0.24</c:v>
                </c:pt>
                <c:pt idx="1">
                  <c:v>0.22</c:v>
                </c:pt>
                <c:pt idx="2">
                  <c:v>0.22</c:v>
                </c:pt>
                <c:pt idx="3">
                  <c:v>0.32</c:v>
                </c:pt>
              </c:numCache>
            </c:numRef>
          </c:val>
          <c:extLst>
            <c:ext xmlns:c16="http://schemas.microsoft.com/office/drawing/2014/chart" uri="{C3380CC4-5D6E-409C-BE32-E72D297353CC}">
              <c16:uniqueId val="{0000000A-8A47-4332-966E-0FC027812E56}"/>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0D-8A47-4332-966E-0FC027812E56}"/>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0-8A47-4332-966E-0FC027812E56}"/>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3-8A47-4332-966E-0FC027812E56}"/>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8A47-4332-966E-0FC027812E5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&lt;10</c:v>
                </c:pt>
                <c:pt idx="1">
                  <c:v>10-19</c:v>
                </c:pt>
                <c:pt idx="2">
                  <c:v>20-29</c:v>
                </c:pt>
                <c:pt idx="3">
                  <c:v>30+</c:v>
                </c:pt>
              </c:strCache>
            </c:strRef>
          </c:cat>
          <c:val>
            <c:numRef>
              <c:f>Sheet1!#REF!</c:f>
              <c:numCache>
                <c:formatCode>General</c:formatCode>
                <c:ptCount val="1"/>
                <c:pt idx="0">
                  <c:v>1</c:v>
                </c:pt>
              </c:numCache>
            </c:numRef>
          </c:val>
          <c:extLst>
            <c:ext xmlns:c16="http://schemas.microsoft.com/office/drawing/2014/chart" uri="{C3380CC4-5D6E-409C-BE32-E72D297353CC}">
              <c16:uniqueId val="{00000016-8A47-4332-966E-0FC027812E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6203091991549835"/>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7A8A-4287-9DC4-A7B767299261}"/>
              </c:ext>
            </c:extLst>
          </c:dPt>
          <c:dPt>
            <c:idx val="1"/>
            <c:bubble3D val="0"/>
            <c:spPr>
              <a:solidFill>
                <a:schemeClr val="accent4"/>
              </a:solidFill>
              <a:ln>
                <a:noFill/>
              </a:ln>
              <a:effectLst/>
            </c:spPr>
            <c:extLst>
              <c:ext xmlns:c16="http://schemas.microsoft.com/office/drawing/2014/chart" uri="{C3380CC4-5D6E-409C-BE32-E72D297353CC}">
                <c16:uniqueId val="{00000003-7A8A-4287-9DC4-A7B767299261}"/>
              </c:ext>
            </c:extLst>
          </c:dPt>
          <c:dPt>
            <c:idx val="2"/>
            <c:bubble3D val="0"/>
            <c:spPr>
              <a:solidFill>
                <a:schemeClr val="accent2"/>
              </a:solidFill>
              <a:ln>
                <a:noFill/>
              </a:ln>
              <a:effectLst/>
            </c:spPr>
            <c:extLst>
              <c:ext xmlns:c16="http://schemas.microsoft.com/office/drawing/2014/chart" uri="{C3380CC4-5D6E-409C-BE32-E72D297353CC}">
                <c16:uniqueId val="{00000005-7A8A-4287-9DC4-A7B767299261}"/>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7A8A-4287-9DC4-A7B767299261}"/>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7A8A-4287-9DC4-A7B767299261}"/>
              </c:ext>
            </c:extLst>
          </c:dPt>
          <c:dLbls>
            <c:dLbl>
              <c:idx val="0"/>
              <c:layout>
                <c:manualLayout>
                  <c:x val="-8.1524070161961532E-2"/>
                  <c:y val="-8.6309523809523808E-2"/>
                </c:manualLayout>
              </c:layout>
              <c:spPr>
                <a:noFill/>
                <a:ln w="57150">
                  <a:solidFill>
                    <a:schemeClr val="accent3"/>
                  </a:solid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176845272389727"/>
                      <c:h val="0.26404761904761903"/>
                    </c:manualLayout>
                  </c15:layout>
                </c:ext>
                <c:ext xmlns:c16="http://schemas.microsoft.com/office/drawing/2014/chart" uri="{C3380CC4-5D6E-409C-BE32-E72D297353CC}">
                  <c16:uniqueId val="{00000001-7A8A-4287-9DC4-A7B767299261}"/>
                </c:ext>
              </c:extLst>
            </c:dLbl>
            <c:dLbl>
              <c:idx val="1"/>
              <c:layout>
                <c:manualLayout>
                  <c:x val="7.5044491389795756E-2"/>
                  <c:y val="0.37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363837142308433"/>
                      <c:h val="0.3295238095238095"/>
                    </c:manualLayout>
                  </c15:layout>
                </c:ext>
                <c:ext xmlns:c16="http://schemas.microsoft.com/office/drawing/2014/chart" uri="{C3380CC4-5D6E-409C-BE32-E72D297353CC}">
                  <c16:uniqueId val="{00000003-7A8A-4287-9DC4-A7B767299261}"/>
                </c:ext>
              </c:extLst>
            </c:dLbl>
            <c:dLbl>
              <c:idx val="2"/>
              <c:layout>
                <c:manualLayout>
                  <c:x val="0.15405399782344281"/>
                  <c:y val="0.1532738095238095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4558959093527933"/>
                      <c:h val="0.39500000000000002"/>
                    </c:manualLayout>
                  </c15:layout>
                </c:ext>
                <c:ext xmlns:c16="http://schemas.microsoft.com/office/drawing/2014/chart" uri="{C3380CC4-5D6E-409C-BE32-E72D297353CC}">
                  <c16:uniqueId val="{00000005-7A8A-4287-9DC4-A7B767299261}"/>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A8A-4287-9DC4-A7B767299261}"/>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A8A-4287-9DC4-A7B76729926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Sheet1!$B$2:$B$4</c:f>
              <c:numCache>
                <c:formatCode>0%</c:formatCode>
                <c:ptCount val="3"/>
                <c:pt idx="0">
                  <c:v>0.95</c:v>
                </c:pt>
                <c:pt idx="1">
                  <c:v>0.02</c:v>
                </c:pt>
                <c:pt idx="2">
                  <c:v>0.03</c:v>
                </c:pt>
              </c:numCache>
            </c:numRef>
          </c:val>
          <c:extLst>
            <c:ext xmlns:c16="http://schemas.microsoft.com/office/drawing/2014/chart" uri="{C3380CC4-5D6E-409C-BE32-E72D297353CC}">
              <c16:uniqueId val="{0000000A-7A8A-4287-9DC4-A7B767299261}"/>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7A8A-4287-9DC4-A7B76729926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D-7A8A-4287-9DC4-A7B767299261}"/>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7A8A-4287-9DC4-A7B76729926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0-7A8A-4287-9DC4-A7B767299261}"/>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7A8A-4287-9DC4-A7B76729926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3-7A8A-4287-9DC4-A7B767299261}"/>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7A8A-4287-9DC4-A7B76729926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6-7A8A-4287-9DC4-A7B7672992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295105947122463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Communal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0219-4040-8314-B7010F4482B2}"/>
              </c:ext>
            </c:extLst>
          </c:dPt>
          <c:dPt>
            <c:idx val="1"/>
            <c:bubble3D val="0"/>
            <c:spPr>
              <a:solidFill>
                <a:schemeClr val="accent4"/>
              </a:solidFill>
              <a:ln>
                <a:noFill/>
              </a:ln>
              <a:effectLst/>
            </c:spPr>
            <c:extLst>
              <c:ext xmlns:c16="http://schemas.microsoft.com/office/drawing/2014/chart" uri="{C3380CC4-5D6E-409C-BE32-E72D297353CC}">
                <c16:uniqueId val="{00000003-0219-4040-8314-B7010F4482B2}"/>
              </c:ext>
            </c:extLst>
          </c:dPt>
          <c:dPt>
            <c:idx val="2"/>
            <c:bubble3D val="0"/>
            <c:spPr>
              <a:solidFill>
                <a:schemeClr val="accent2"/>
              </a:solidFill>
              <a:ln>
                <a:noFill/>
              </a:ln>
              <a:effectLst/>
            </c:spPr>
            <c:extLst>
              <c:ext xmlns:c16="http://schemas.microsoft.com/office/drawing/2014/chart" uri="{C3380CC4-5D6E-409C-BE32-E72D297353CC}">
                <c16:uniqueId val="{00000005-0219-4040-8314-B7010F4482B2}"/>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0219-4040-8314-B7010F4482B2}"/>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0219-4040-8314-B7010F4482B2}"/>
              </c:ext>
            </c:extLst>
          </c:dPt>
          <c:dLbls>
            <c:dLbl>
              <c:idx val="0"/>
              <c:layout>
                <c:manualLayout>
                  <c:x val="-0.26445089943025413"/>
                  <c:y val="-8.6309523809523808E-2"/>
                </c:manualLayout>
              </c:layout>
              <c:spPr>
                <a:noFill/>
                <a:ln w="57150">
                  <a:solidFill>
                    <a:schemeClr val="accent3"/>
                  </a:solid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176845272389727"/>
                      <c:h val="0.26404761904761903"/>
                    </c:manualLayout>
                  </c15:layout>
                </c:ext>
                <c:ext xmlns:c16="http://schemas.microsoft.com/office/drawing/2014/chart" uri="{C3380CC4-5D6E-409C-BE32-E72D297353CC}">
                  <c16:uniqueId val="{00000001-0219-4040-8314-B7010F4482B2}"/>
                </c:ext>
              </c:extLst>
            </c:dLbl>
            <c:dLbl>
              <c:idx val="1"/>
              <c:layout>
                <c:manualLayout>
                  <c:x val="0.22545099545483641"/>
                  <c:y val="0.3809523809523809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363837142308433"/>
                      <c:h val="0.3295238095238095"/>
                    </c:manualLayout>
                  </c15:layout>
                </c:ext>
                <c:ext xmlns:c16="http://schemas.microsoft.com/office/drawing/2014/chart" uri="{C3380CC4-5D6E-409C-BE32-E72D297353CC}">
                  <c16:uniqueId val="{00000003-0219-4040-8314-B7010F4482B2}"/>
                </c:ext>
              </c:extLst>
            </c:dLbl>
            <c:dLbl>
              <c:idx val="2"/>
              <c:layout>
                <c:manualLayout>
                  <c:x val="0.28007025798604435"/>
                  <c:y val="0.1532738095238095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4558959093527933"/>
                      <c:h val="0.39500000000000002"/>
                    </c:manualLayout>
                  </c15:layout>
                </c:ext>
                <c:ext xmlns:c16="http://schemas.microsoft.com/office/drawing/2014/chart" uri="{C3380CC4-5D6E-409C-BE32-E72D297353CC}">
                  <c16:uniqueId val="{00000005-0219-4040-8314-B7010F4482B2}"/>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219-4040-8314-B7010F4482B2}"/>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219-4040-8314-B7010F4482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Sheet1!$B$2:$B$4</c:f>
              <c:numCache>
                <c:formatCode>0%</c:formatCode>
                <c:ptCount val="3"/>
                <c:pt idx="0">
                  <c:v>0.83</c:v>
                </c:pt>
                <c:pt idx="1">
                  <c:v>0.11</c:v>
                </c:pt>
                <c:pt idx="2">
                  <c:v>7.0000000000000007E-2</c:v>
                </c:pt>
              </c:numCache>
            </c:numRef>
          </c:val>
          <c:extLst>
            <c:ext xmlns:c16="http://schemas.microsoft.com/office/drawing/2014/chart" uri="{C3380CC4-5D6E-409C-BE32-E72D297353CC}">
              <c16:uniqueId val="{0000000A-0219-4040-8314-B7010F4482B2}"/>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0219-4040-8314-B7010F448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D-0219-4040-8314-B7010F4482B2}"/>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0219-4040-8314-B7010F448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0-0219-4040-8314-B7010F4482B2}"/>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0219-4040-8314-B7010F448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3-0219-4040-8314-B7010F4482B2}"/>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0219-4040-8314-B7010F4482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6-0219-4040-8314-B7010F4482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7422604186671787"/>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178A-4007-996E-8EA737862C67}"/>
              </c:ext>
            </c:extLst>
          </c:dPt>
          <c:dPt>
            <c:idx val="1"/>
            <c:bubble3D val="0"/>
            <c:spPr>
              <a:solidFill>
                <a:schemeClr val="accent4"/>
              </a:solidFill>
              <a:ln>
                <a:noFill/>
              </a:ln>
              <a:effectLst/>
            </c:spPr>
            <c:extLst>
              <c:ext xmlns:c16="http://schemas.microsoft.com/office/drawing/2014/chart" uri="{C3380CC4-5D6E-409C-BE32-E72D297353CC}">
                <c16:uniqueId val="{00000003-178A-4007-996E-8EA737862C67}"/>
              </c:ext>
            </c:extLst>
          </c:dPt>
          <c:dPt>
            <c:idx val="2"/>
            <c:bubble3D val="0"/>
            <c:spPr>
              <a:solidFill>
                <a:schemeClr val="accent2"/>
              </a:solidFill>
              <a:ln>
                <a:noFill/>
              </a:ln>
              <a:effectLst/>
            </c:spPr>
            <c:extLst>
              <c:ext xmlns:c16="http://schemas.microsoft.com/office/drawing/2014/chart" uri="{C3380CC4-5D6E-409C-BE32-E72D297353CC}">
                <c16:uniqueId val="{00000005-178A-4007-996E-8EA737862C67}"/>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178A-4007-996E-8EA737862C67}"/>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178A-4007-996E-8EA737862C67}"/>
              </c:ext>
            </c:extLst>
          </c:dPt>
          <c:dLbls>
            <c:dLbl>
              <c:idx val="0"/>
              <c:layout>
                <c:manualLayout>
                  <c:x val="-0.18721496703156015"/>
                  <c:y val="-4.7619047619047616E-2"/>
                </c:manualLayout>
              </c:layout>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672780231739324"/>
                      <c:h val="0.42476190476190478"/>
                    </c:manualLayout>
                  </c15:layout>
                </c:ext>
                <c:ext xmlns:c16="http://schemas.microsoft.com/office/drawing/2014/chart" uri="{C3380CC4-5D6E-409C-BE32-E72D297353CC}">
                  <c16:uniqueId val="{00000001-178A-4007-996E-8EA737862C67}"/>
                </c:ext>
              </c:extLst>
            </c:dLbl>
            <c:dLbl>
              <c:idx val="1"/>
              <c:layout>
                <c:manualLayout>
                  <c:x val="0.20512579220280391"/>
                  <c:y val="6.5476190476190368E-2"/>
                </c:manualLayout>
              </c:layout>
              <c:spPr>
                <a:noFill/>
                <a:ln w="57150">
                  <a:solidFill>
                    <a:schemeClr val="accent3"/>
                  </a:solid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363837142308433"/>
                      <c:h val="0.3295238095238095"/>
                    </c:manualLayout>
                  </c15:layout>
                </c:ext>
                <c:ext xmlns:c16="http://schemas.microsoft.com/office/drawing/2014/chart" uri="{C3380CC4-5D6E-409C-BE32-E72D297353CC}">
                  <c16:uniqueId val="{00000003-178A-4007-996E-8EA737862C67}"/>
                </c:ext>
              </c:extLst>
            </c:dLbl>
            <c:dLbl>
              <c:idx val="2"/>
              <c:layout>
                <c:manualLayout>
                  <c:x val="0.2800702579860444"/>
                  <c:y val="0.2008928571428571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4558959093527933"/>
                      <c:h val="0.39500000000000002"/>
                    </c:manualLayout>
                  </c15:layout>
                </c:ext>
                <c:ext xmlns:c16="http://schemas.microsoft.com/office/drawing/2014/chart" uri="{C3380CC4-5D6E-409C-BE32-E72D297353CC}">
                  <c16:uniqueId val="{00000005-178A-4007-996E-8EA737862C67}"/>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78A-4007-996E-8EA737862C67}"/>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78A-4007-996E-8EA737862C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Sheet1!$B$2:$B$4</c:f>
              <c:numCache>
                <c:formatCode>0%</c:formatCode>
                <c:ptCount val="3"/>
                <c:pt idx="0">
                  <c:v>0.6</c:v>
                </c:pt>
                <c:pt idx="1">
                  <c:v>0.28999999999999998</c:v>
                </c:pt>
                <c:pt idx="2">
                  <c:v>0.11</c:v>
                </c:pt>
              </c:numCache>
            </c:numRef>
          </c:val>
          <c:extLst>
            <c:ext xmlns:c16="http://schemas.microsoft.com/office/drawing/2014/chart" uri="{C3380CC4-5D6E-409C-BE32-E72D297353CC}">
              <c16:uniqueId val="{0000000A-178A-4007-996E-8EA737862C67}"/>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178A-4007-996E-8EA737862C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D-178A-4007-996E-8EA737862C67}"/>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178A-4007-996E-8EA737862C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0-178A-4007-996E-8EA737862C67}"/>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178A-4007-996E-8EA737862C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3-178A-4007-996E-8EA737862C67}"/>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178A-4007-996E-8EA737862C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6-178A-4007-996E-8EA737862C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7422604186671787"/>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069C-4AD0-89F9-CA426870492E}"/>
              </c:ext>
            </c:extLst>
          </c:dPt>
          <c:dPt>
            <c:idx val="1"/>
            <c:bubble3D val="0"/>
            <c:spPr>
              <a:solidFill>
                <a:schemeClr val="accent4"/>
              </a:solidFill>
              <a:ln>
                <a:noFill/>
              </a:ln>
              <a:effectLst/>
            </c:spPr>
            <c:extLst>
              <c:ext xmlns:c16="http://schemas.microsoft.com/office/drawing/2014/chart" uri="{C3380CC4-5D6E-409C-BE32-E72D297353CC}">
                <c16:uniqueId val="{00000003-069C-4AD0-89F9-CA426870492E}"/>
              </c:ext>
            </c:extLst>
          </c:dPt>
          <c:dPt>
            <c:idx val="2"/>
            <c:bubble3D val="0"/>
            <c:spPr>
              <a:solidFill>
                <a:schemeClr val="accent2"/>
              </a:solidFill>
              <a:ln>
                <a:noFill/>
              </a:ln>
              <a:effectLst/>
            </c:spPr>
            <c:extLst>
              <c:ext xmlns:c16="http://schemas.microsoft.com/office/drawing/2014/chart" uri="{C3380CC4-5D6E-409C-BE32-E72D297353CC}">
                <c16:uniqueId val="{00000005-069C-4AD0-89F9-CA426870492E}"/>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069C-4AD0-89F9-CA426870492E}"/>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069C-4AD0-89F9-CA426870492E}"/>
              </c:ext>
            </c:extLst>
          </c:dPt>
          <c:dLbls>
            <c:dLbl>
              <c:idx val="0"/>
              <c:layout>
                <c:manualLayout>
                  <c:x val="-0.18314992638115365"/>
                  <c:y val="0.16071428571428573"/>
                </c:manualLayout>
              </c:layout>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672780231739324"/>
                      <c:h val="0.42476190476190478"/>
                    </c:manualLayout>
                  </c15:layout>
                </c:ext>
                <c:ext xmlns:c16="http://schemas.microsoft.com/office/drawing/2014/chart" uri="{C3380CC4-5D6E-409C-BE32-E72D297353CC}">
                  <c16:uniqueId val="{00000001-069C-4AD0-89F9-CA426870492E}"/>
                </c:ext>
              </c:extLst>
            </c:dLbl>
            <c:dLbl>
              <c:idx val="1"/>
              <c:layout>
                <c:manualLayout>
                  <c:x val="0.20919083285321038"/>
                  <c:y val="-0.10714285714285714"/>
                </c:manualLayout>
              </c:layout>
              <c:spPr>
                <a:noFill/>
                <a:ln w="57150">
                  <a:solidFill>
                    <a:schemeClr val="accent3"/>
                  </a:solid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363837142308433"/>
                      <c:h val="0.3295238095238095"/>
                    </c:manualLayout>
                  </c15:layout>
                </c:ext>
                <c:ext xmlns:c16="http://schemas.microsoft.com/office/drawing/2014/chart" uri="{C3380CC4-5D6E-409C-BE32-E72D297353CC}">
                  <c16:uniqueId val="{00000003-069C-4AD0-89F9-CA426870492E}"/>
                </c:ext>
              </c:extLst>
            </c:dLbl>
            <c:dLbl>
              <c:idx val="2"/>
              <c:layout>
                <c:manualLayout>
                  <c:x val="0.2800702579860444"/>
                  <c:y val="0.2008928571428571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4558959093527933"/>
                      <c:h val="0.39500000000000002"/>
                    </c:manualLayout>
                  </c15:layout>
                </c:ext>
                <c:ext xmlns:c16="http://schemas.microsoft.com/office/drawing/2014/chart" uri="{C3380CC4-5D6E-409C-BE32-E72D297353CC}">
                  <c16:uniqueId val="{00000005-069C-4AD0-89F9-CA426870492E}"/>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69C-4AD0-89F9-CA426870492E}"/>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69C-4AD0-89F9-CA42687049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Sheet1!$B$2:$B$4</c:f>
              <c:numCache>
                <c:formatCode>0%</c:formatCode>
                <c:ptCount val="3"/>
                <c:pt idx="0">
                  <c:v>0.48</c:v>
                </c:pt>
                <c:pt idx="1">
                  <c:v>0.38</c:v>
                </c:pt>
                <c:pt idx="2">
                  <c:v>0.14000000000000001</c:v>
                </c:pt>
              </c:numCache>
            </c:numRef>
          </c:val>
          <c:extLst>
            <c:ext xmlns:c16="http://schemas.microsoft.com/office/drawing/2014/chart" uri="{C3380CC4-5D6E-409C-BE32-E72D297353CC}">
              <c16:uniqueId val="{0000000A-069C-4AD0-89F9-CA426870492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069C-4AD0-89F9-CA426870492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D-069C-4AD0-89F9-CA426870492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069C-4AD0-89F9-CA426870492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0-069C-4AD0-89F9-CA426870492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069C-4AD0-89F9-CA426870492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3-069C-4AD0-89F9-CA426870492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069C-4AD0-89F9-CA426870492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16-069C-4AD0-89F9-CA42687049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441447410537097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Lbls>
            <c:dLbl>
              <c:idx val="0"/>
              <c:layout>
                <c:manualLayout>
                  <c:x val="-0.20754017028359267"/>
                  <c:y val="0.23911229846269216"/>
                </c:manualLayout>
              </c:layout>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672780231739324"/>
                      <c:h val="0.42476190476190478"/>
                    </c:manualLayout>
                  </c15:layout>
                </c:ext>
                <c:ext xmlns:c16="http://schemas.microsoft.com/office/drawing/2014/chart" uri="{C3380CC4-5D6E-409C-BE32-E72D297353CC}">
                  <c16:uniqueId val="{00000000-3306-4A79-8043-275EE99DE1D4}"/>
                </c:ext>
              </c:extLst>
            </c:dLbl>
            <c:dLbl>
              <c:idx val="1"/>
              <c:layout>
                <c:manualLayout>
                  <c:x val="0.20919083285321038"/>
                  <c:y val="-1.1904761904761904E-2"/>
                </c:manualLayout>
              </c:layout>
              <c:spPr>
                <a:noFill/>
                <a:ln w="57150">
                  <a:solidFill>
                    <a:schemeClr val="accent3"/>
                  </a:solid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6428877792714937"/>
                      <c:h val="0.3295238095238095"/>
                    </c:manualLayout>
                  </c15:layout>
                </c:ext>
                <c:ext xmlns:c16="http://schemas.microsoft.com/office/drawing/2014/chart" uri="{C3380CC4-5D6E-409C-BE32-E72D297353CC}">
                  <c16:uniqueId val="{00000001-3306-4A79-8043-275EE99DE1D4}"/>
                </c:ext>
              </c:extLst>
            </c:dLbl>
            <c:dLbl>
              <c:idx val="2"/>
              <c:layout>
                <c:manualLayout>
                  <c:x val="0.22722472953075987"/>
                  <c:y val="0.20684523809523808"/>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989853402471026"/>
                      <c:h val="0.53785714285714281"/>
                    </c:manualLayout>
                  </c15:layout>
                </c:ext>
                <c:ext xmlns:c16="http://schemas.microsoft.com/office/drawing/2014/chart" uri="{C3380CC4-5D6E-409C-BE32-E72D297353CC}">
                  <c16:uniqueId val="{00000002-3306-4A79-8043-275EE99DE1D4}"/>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306-4A79-8043-275EE99DE1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Sheet1!$B$2:$B$4</c:f>
              <c:numCache>
                <c:formatCode>0%</c:formatCode>
                <c:ptCount val="3"/>
                <c:pt idx="0">
                  <c:v>0.25</c:v>
                </c:pt>
                <c:pt idx="1">
                  <c:v>0.57999999999999996</c:v>
                </c:pt>
                <c:pt idx="2">
                  <c:v>0.17</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B-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D-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0F-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1-2BC7-4217-BD63-6AB4D5F5FA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Jewish By Religion</c:v>
                </c:pt>
                <c:pt idx="1">
                  <c:v>Jewish Not By Religion</c:v>
                </c:pt>
                <c:pt idx="2">
                  <c:v>Jewish People of Multiple Religions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Immersed</a:t>
            </a:r>
          </a:p>
        </c:rich>
      </c:tx>
      <c:layout>
        <c:manualLayout>
          <c:xMode val="edge"/>
          <c:yMode val="edge"/>
          <c:x val="0.3457707573138723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Immersed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529A-418C-9037-8C13851179E7}"/>
              </c:ext>
            </c:extLst>
          </c:dPt>
          <c:dPt>
            <c:idx val="1"/>
            <c:bubble3D val="0"/>
            <c:spPr>
              <a:solidFill>
                <a:schemeClr val="accent4"/>
              </a:solidFill>
              <a:ln>
                <a:noFill/>
              </a:ln>
              <a:effectLst/>
            </c:spPr>
            <c:extLst>
              <c:ext xmlns:c16="http://schemas.microsoft.com/office/drawing/2014/chart" uri="{C3380CC4-5D6E-409C-BE32-E72D297353CC}">
                <c16:uniqueId val="{00000003-529A-418C-9037-8C13851179E7}"/>
              </c:ext>
            </c:extLst>
          </c:dPt>
          <c:dPt>
            <c:idx val="2"/>
            <c:bubble3D val="0"/>
            <c:spPr>
              <a:solidFill>
                <a:schemeClr val="accent2"/>
              </a:solidFill>
              <a:ln>
                <a:noFill/>
              </a:ln>
              <a:effectLst/>
            </c:spPr>
            <c:extLst>
              <c:ext xmlns:c16="http://schemas.microsoft.com/office/drawing/2014/chart" uri="{C3380CC4-5D6E-409C-BE32-E72D297353CC}">
                <c16:uniqueId val="{00000005-529A-418C-9037-8C13851179E7}"/>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529A-418C-9037-8C13851179E7}"/>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529A-418C-9037-8C13851179E7}"/>
              </c:ext>
            </c:extLst>
          </c:dPt>
          <c:dPt>
            <c:idx val="5"/>
            <c:bubble3D val="0"/>
            <c:spPr>
              <a:solidFill>
                <a:srgbClr val="FF0000"/>
              </a:solidFill>
              <a:ln>
                <a:noFill/>
              </a:ln>
              <a:effectLst/>
            </c:spPr>
            <c:extLst>
              <c:ext xmlns:c16="http://schemas.microsoft.com/office/drawing/2014/chart" uri="{C3380CC4-5D6E-409C-BE32-E72D297353CC}">
                <c16:uniqueId val="{0000000B-529A-418C-9037-8C13851179E7}"/>
              </c:ext>
            </c:extLst>
          </c:dPt>
          <c:dPt>
            <c:idx val="6"/>
            <c:bubble3D val="0"/>
            <c:spPr>
              <a:solidFill>
                <a:srgbClr val="FF0000"/>
              </a:solidFill>
              <a:ln>
                <a:noFill/>
              </a:ln>
              <a:effectLst/>
            </c:spPr>
            <c:extLst>
              <c:ext xmlns:c16="http://schemas.microsoft.com/office/drawing/2014/chart" uri="{C3380CC4-5D6E-409C-BE32-E72D297353CC}">
                <c16:uniqueId val="{0000000D-529A-418C-9037-8C13851179E7}"/>
              </c:ext>
            </c:extLst>
          </c:dPt>
          <c:dPt>
            <c:idx val="7"/>
            <c:bubble3D val="0"/>
            <c:spPr>
              <a:solidFill>
                <a:srgbClr val="FF0000"/>
              </a:solidFill>
              <a:ln>
                <a:noFill/>
              </a:ln>
              <a:effectLst/>
            </c:spPr>
            <c:extLst>
              <c:ext xmlns:c16="http://schemas.microsoft.com/office/drawing/2014/chart" uri="{C3380CC4-5D6E-409C-BE32-E72D297353CC}">
                <c16:uniqueId val="{0000000F-529A-418C-9037-8C13851179E7}"/>
              </c:ext>
            </c:extLst>
          </c:dPt>
          <c:dPt>
            <c:idx val="8"/>
            <c:bubble3D val="0"/>
            <c:spPr>
              <a:solidFill>
                <a:srgbClr val="FF0000"/>
              </a:solidFill>
              <a:ln>
                <a:noFill/>
              </a:ln>
              <a:effectLst/>
            </c:spPr>
            <c:extLst>
              <c:ext xmlns:c16="http://schemas.microsoft.com/office/drawing/2014/chart" uri="{C3380CC4-5D6E-409C-BE32-E72D297353CC}">
                <c16:uniqueId val="{00000011-529A-418C-9037-8C13851179E7}"/>
              </c:ext>
            </c:extLst>
          </c:dPt>
          <c:dPt>
            <c:idx val="9"/>
            <c:bubble3D val="0"/>
            <c:spPr>
              <a:solidFill>
                <a:srgbClr val="FF0000"/>
              </a:solidFill>
              <a:ln>
                <a:noFill/>
              </a:ln>
              <a:effectLst/>
            </c:spPr>
            <c:extLst>
              <c:ext xmlns:c16="http://schemas.microsoft.com/office/drawing/2014/chart" uri="{C3380CC4-5D6E-409C-BE32-E72D297353CC}">
                <c16:uniqueId val="{00000013-529A-418C-9037-8C13851179E7}"/>
              </c:ext>
            </c:extLst>
          </c:dPt>
          <c:dPt>
            <c:idx val="10"/>
            <c:bubble3D val="0"/>
            <c:spPr>
              <a:solidFill>
                <a:srgbClr val="FF0000"/>
              </a:solidFill>
              <a:ln>
                <a:noFill/>
              </a:ln>
              <a:effectLst/>
            </c:spPr>
            <c:extLst>
              <c:ext xmlns:c16="http://schemas.microsoft.com/office/drawing/2014/chart" uri="{C3380CC4-5D6E-409C-BE32-E72D297353CC}">
                <c16:uniqueId val="{00000015-529A-418C-9037-8C13851179E7}"/>
              </c:ext>
            </c:extLst>
          </c:dPt>
          <c:dPt>
            <c:idx val="11"/>
            <c:bubble3D val="0"/>
            <c:spPr>
              <a:solidFill>
                <a:srgbClr val="FF0000"/>
              </a:solidFill>
              <a:ln>
                <a:noFill/>
              </a:ln>
              <a:effectLst/>
            </c:spPr>
            <c:extLst>
              <c:ext xmlns:c16="http://schemas.microsoft.com/office/drawing/2014/chart" uri="{C3380CC4-5D6E-409C-BE32-E72D297353CC}">
                <c16:uniqueId val="{00000017-529A-418C-9037-8C13851179E7}"/>
              </c:ext>
            </c:extLst>
          </c:dPt>
          <c:dLbls>
            <c:dLbl>
              <c:idx val="0"/>
              <c:layout>
                <c:manualLayout>
                  <c:x val="2.2525446514307663E-2"/>
                  <c:y val="7.2445631796025478E-2"/>
                </c:manualLayout>
              </c:layout>
              <c:spPr>
                <a:noFill/>
                <a:ln w="57150">
                  <a:solidFill>
                    <a:schemeClr val="accent3"/>
                  </a:solid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583349337430383"/>
                      <c:h val="0.27541666666666664"/>
                    </c:manualLayout>
                  </c15:layout>
                </c:ext>
                <c:ext xmlns:c16="http://schemas.microsoft.com/office/drawing/2014/chart" uri="{C3380CC4-5D6E-409C-BE32-E72D297353CC}">
                  <c16:uniqueId val="{00000001-529A-418C-9037-8C13851179E7}"/>
                </c:ext>
              </c:extLst>
            </c:dLbl>
            <c:dLbl>
              <c:idx val="1"/>
              <c:layout>
                <c:manualLayout>
                  <c:x val="-0.1934709685679534"/>
                  <c:y val="1.7857142857142856E-2"/>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29A-418C-9037-8C13851179E7}"/>
                </c:ext>
              </c:extLst>
            </c:dLbl>
            <c:dLbl>
              <c:idx val="2"/>
              <c:layout>
                <c:manualLayout>
                  <c:x val="0.17898854106651302"/>
                  <c:y val="-4.1666901012373456E-2"/>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529A-418C-9037-8C13851179E7}"/>
                </c:ext>
              </c:extLst>
            </c:dLbl>
            <c:dLbl>
              <c:idx val="3"/>
              <c:layout>
                <c:manualLayout>
                  <c:x val="0.16049548684463222"/>
                  <c:y val="0.1130952380952380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29A-418C-9037-8C13851179E7}"/>
                </c:ext>
              </c:extLst>
            </c:dLbl>
            <c:dLbl>
              <c:idx val="4"/>
              <c:layout>
                <c:manualLayout>
                  <c:x val="0.17801613212982523"/>
                  <c:y val="0.14583333333333334"/>
                </c:manualLayout>
              </c:layout>
              <c:spPr>
                <a:noFill/>
                <a:ln>
                  <a:no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61177261378913"/>
                      <c:h val="0.50214285714285711"/>
                    </c:manualLayout>
                  </c15:layout>
                </c:ext>
                <c:ext xmlns:c16="http://schemas.microsoft.com/office/drawing/2014/chart" uri="{C3380CC4-5D6E-409C-BE32-E72D297353CC}">
                  <c16:uniqueId val="{00000009-529A-418C-9037-8C13851179E7}"/>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29A-418C-9037-8C13851179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Sheet1!$B$2:$B$12</c:f>
              <c:numCache>
                <c:formatCode>0%</c:formatCode>
                <c:ptCount val="11"/>
                <c:pt idx="0">
                  <c:v>0.14000000000000001</c:v>
                </c:pt>
                <c:pt idx="1">
                  <c:v>0.22</c:v>
                </c:pt>
                <c:pt idx="2">
                  <c:v>0.38</c:v>
                </c:pt>
                <c:pt idx="3">
                  <c:v>0.08</c:v>
                </c:pt>
                <c:pt idx="4">
                  <c:v>0.18</c:v>
                </c:pt>
              </c:numCache>
            </c:numRef>
          </c:val>
          <c:extLst>
            <c:ext xmlns:c16="http://schemas.microsoft.com/office/drawing/2014/chart" uri="{C3380CC4-5D6E-409C-BE32-E72D297353CC}">
              <c16:uniqueId val="{00000018-529A-418C-9037-8C13851179E7}"/>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529A-418C-9037-8C13851179E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B-529A-418C-9037-8C13851179E7}"/>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529A-418C-9037-8C13851179E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E-529A-418C-9037-8C13851179E7}"/>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529A-418C-9037-8C13851179E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1-529A-418C-9037-8C13851179E7}"/>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529A-418C-9037-8C13851179E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4-529A-418C-9037-8C13851179E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Communal</a:t>
            </a:r>
          </a:p>
        </c:rich>
      </c:tx>
      <c:layout>
        <c:manualLayout>
          <c:xMode val="edge"/>
          <c:yMode val="edge"/>
          <c:x val="0.3457707573138723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Communal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D78D-4EFC-B6CD-30029F89EB31}"/>
              </c:ext>
            </c:extLst>
          </c:dPt>
          <c:dPt>
            <c:idx val="1"/>
            <c:bubble3D val="0"/>
            <c:spPr>
              <a:solidFill>
                <a:schemeClr val="accent4"/>
              </a:solidFill>
              <a:ln>
                <a:noFill/>
              </a:ln>
              <a:effectLst/>
            </c:spPr>
            <c:extLst>
              <c:ext xmlns:c16="http://schemas.microsoft.com/office/drawing/2014/chart" uri="{C3380CC4-5D6E-409C-BE32-E72D297353CC}">
                <c16:uniqueId val="{00000003-D78D-4EFC-B6CD-30029F89EB31}"/>
              </c:ext>
            </c:extLst>
          </c:dPt>
          <c:dPt>
            <c:idx val="2"/>
            <c:bubble3D val="0"/>
            <c:spPr>
              <a:solidFill>
                <a:schemeClr val="accent2"/>
              </a:solidFill>
              <a:ln>
                <a:noFill/>
              </a:ln>
              <a:effectLst/>
            </c:spPr>
            <c:extLst>
              <c:ext xmlns:c16="http://schemas.microsoft.com/office/drawing/2014/chart" uri="{C3380CC4-5D6E-409C-BE32-E72D297353CC}">
                <c16:uniqueId val="{00000005-D78D-4EFC-B6CD-30029F89EB31}"/>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D78D-4EFC-B6CD-30029F89EB31}"/>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D78D-4EFC-B6CD-30029F89EB31}"/>
              </c:ext>
            </c:extLst>
          </c:dPt>
          <c:dPt>
            <c:idx val="5"/>
            <c:bubble3D val="0"/>
            <c:spPr>
              <a:solidFill>
                <a:srgbClr val="FF0000"/>
              </a:solidFill>
              <a:ln>
                <a:noFill/>
              </a:ln>
              <a:effectLst/>
            </c:spPr>
            <c:extLst>
              <c:ext xmlns:c16="http://schemas.microsoft.com/office/drawing/2014/chart" uri="{C3380CC4-5D6E-409C-BE32-E72D297353CC}">
                <c16:uniqueId val="{0000000B-D78D-4EFC-B6CD-30029F89EB31}"/>
              </c:ext>
            </c:extLst>
          </c:dPt>
          <c:dPt>
            <c:idx val="6"/>
            <c:bubble3D val="0"/>
            <c:spPr>
              <a:solidFill>
                <a:srgbClr val="FF0000"/>
              </a:solidFill>
              <a:ln>
                <a:noFill/>
              </a:ln>
              <a:effectLst/>
            </c:spPr>
            <c:extLst>
              <c:ext xmlns:c16="http://schemas.microsoft.com/office/drawing/2014/chart" uri="{C3380CC4-5D6E-409C-BE32-E72D297353CC}">
                <c16:uniqueId val="{0000000D-D78D-4EFC-B6CD-30029F89EB31}"/>
              </c:ext>
            </c:extLst>
          </c:dPt>
          <c:dPt>
            <c:idx val="7"/>
            <c:bubble3D val="0"/>
            <c:spPr>
              <a:solidFill>
                <a:srgbClr val="FF0000"/>
              </a:solidFill>
              <a:ln>
                <a:noFill/>
              </a:ln>
              <a:effectLst/>
            </c:spPr>
            <c:extLst>
              <c:ext xmlns:c16="http://schemas.microsoft.com/office/drawing/2014/chart" uri="{C3380CC4-5D6E-409C-BE32-E72D297353CC}">
                <c16:uniqueId val="{0000000F-D78D-4EFC-B6CD-30029F89EB31}"/>
              </c:ext>
            </c:extLst>
          </c:dPt>
          <c:dPt>
            <c:idx val="8"/>
            <c:bubble3D val="0"/>
            <c:spPr>
              <a:solidFill>
                <a:srgbClr val="FF0000"/>
              </a:solidFill>
              <a:ln>
                <a:noFill/>
              </a:ln>
              <a:effectLst/>
            </c:spPr>
            <c:extLst>
              <c:ext xmlns:c16="http://schemas.microsoft.com/office/drawing/2014/chart" uri="{C3380CC4-5D6E-409C-BE32-E72D297353CC}">
                <c16:uniqueId val="{00000011-D78D-4EFC-B6CD-30029F89EB31}"/>
              </c:ext>
            </c:extLst>
          </c:dPt>
          <c:dPt>
            <c:idx val="9"/>
            <c:bubble3D val="0"/>
            <c:spPr>
              <a:solidFill>
                <a:srgbClr val="FF0000"/>
              </a:solidFill>
              <a:ln>
                <a:noFill/>
              </a:ln>
              <a:effectLst/>
            </c:spPr>
            <c:extLst>
              <c:ext xmlns:c16="http://schemas.microsoft.com/office/drawing/2014/chart" uri="{C3380CC4-5D6E-409C-BE32-E72D297353CC}">
                <c16:uniqueId val="{00000013-D78D-4EFC-B6CD-30029F89EB31}"/>
              </c:ext>
            </c:extLst>
          </c:dPt>
          <c:dPt>
            <c:idx val="10"/>
            <c:bubble3D val="0"/>
            <c:spPr>
              <a:solidFill>
                <a:srgbClr val="FF0000"/>
              </a:solidFill>
              <a:ln>
                <a:noFill/>
              </a:ln>
              <a:effectLst/>
            </c:spPr>
            <c:extLst>
              <c:ext xmlns:c16="http://schemas.microsoft.com/office/drawing/2014/chart" uri="{C3380CC4-5D6E-409C-BE32-E72D297353CC}">
                <c16:uniqueId val="{00000015-D78D-4EFC-B6CD-30029F89EB31}"/>
              </c:ext>
            </c:extLst>
          </c:dPt>
          <c:dPt>
            <c:idx val="11"/>
            <c:bubble3D val="0"/>
            <c:spPr>
              <a:solidFill>
                <a:srgbClr val="FF0000"/>
              </a:solidFill>
              <a:ln>
                <a:noFill/>
              </a:ln>
              <a:effectLst/>
            </c:spPr>
            <c:extLst>
              <c:ext xmlns:c16="http://schemas.microsoft.com/office/drawing/2014/chart" uri="{C3380CC4-5D6E-409C-BE32-E72D297353CC}">
                <c16:uniqueId val="{00000017-D78D-4EFC-B6CD-30029F89EB31}"/>
              </c:ext>
            </c:extLst>
          </c:dPt>
          <c:dLbls>
            <c:dLbl>
              <c:idx val="0"/>
              <c:layout>
                <c:manualLayout>
                  <c:x val="0.19693137443185454"/>
                  <c:y val="3.673111173603298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087414378080792"/>
                      <c:h val="0.3230357142857142"/>
                    </c:manualLayout>
                  </c15:layout>
                </c:ext>
                <c:ext xmlns:c16="http://schemas.microsoft.com/office/drawing/2014/chart" uri="{C3380CC4-5D6E-409C-BE32-E72D297353CC}">
                  <c16:uniqueId val="{00000001-D78D-4EFC-B6CD-30029F89EB31}"/>
                </c:ext>
              </c:extLst>
            </c:dLbl>
            <c:dLbl>
              <c:idx val="1"/>
              <c:layout>
                <c:manualLayout>
                  <c:x val="-0.16908072466551444"/>
                  <c:y val="0.190476190476190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78D-4EFC-B6CD-30029F89EB31}"/>
                </c:ext>
              </c:extLst>
            </c:dLbl>
            <c:dLbl>
              <c:idx val="2"/>
              <c:layout>
                <c:manualLayout>
                  <c:x val="-0.21748735676333147"/>
                  <c:y val="-7.1428805774278209E-2"/>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D78D-4EFC-B6CD-30029F89EB31}"/>
                </c:ext>
              </c:extLst>
            </c:dLbl>
            <c:dLbl>
              <c:idx val="3"/>
              <c:layout>
                <c:manualLayout>
                  <c:x val="0.12391012099097365"/>
                  <c:y val="-4.76190476190476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78D-4EFC-B6CD-30029F89EB31}"/>
                </c:ext>
              </c:extLst>
            </c:dLbl>
            <c:dLbl>
              <c:idx val="4"/>
              <c:layout>
                <c:manualLayout>
                  <c:x val="0.21866653863389024"/>
                  <c:y val="0.19940476190476192"/>
                </c:manualLayout>
              </c:layout>
              <c:spPr>
                <a:noFill/>
                <a:ln>
                  <a:no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61177261378913"/>
                      <c:h val="0.50214285714285711"/>
                    </c:manualLayout>
                  </c15:layout>
                </c:ext>
                <c:ext xmlns:c16="http://schemas.microsoft.com/office/drawing/2014/chart" uri="{C3380CC4-5D6E-409C-BE32-E72D297353CC}">
                  <c16:uniqueId val="{00000009-D78D-4EFC-B6CD-30029F89EB31}"/>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D78D-4EFC-B6CD-30029F89EB3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Sheet1!$B$2:$B$12</c:f>
              <c:numCache>
                <c:formatCode>0%</c:formatCode>
                <c:ptCount val="11"/>
                <c:pt idx="0">
                  <c:v>0.02</c:v>
                </c:pt>
                <c:pt idx="1">
                  <c:v>0.12</c:v>
                </c:pt>
                <c:pt idx="2">
                  <c:v>0.39</c:v>
                </c:pt>
                <c:pt idx="3">
                  <c:v>0.1</c:v>
                </c:pt>
                <c:pt idx="4">
                  <c:v>0.37</c:v>
                </c:pt>
              </c:numCache>
            </c:numRef>
          </c:val>
          <c:extLst>
            <c:ext xmlns:c16="http://schemas.microsoft.com/office/drawing/2014/chart" uri="{C3380CC4-5D6E-409C-BE32-E72D297353CC}">
              <c16:uniqueId val="{00000018-D78D-4EFC-B6CD-30029F89EB31}"/>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D78D-4EFC-B6CD-30029F89EB3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B-D78D-4EFC-B6CD-30029F89EB31}"/>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D78D-4EFC-B6CD-30029F89EB3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E-D78D-4EFC-B6CD-30029F89EB31}"/>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D78D-4EFC-B6CD-30029F89EB3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1-D78D-4EFC-B6CD-30029F89EB31}"/>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D78D-4EFC-B6CD-30029F89EB3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4-D78D-4EFC-B6CD-30029F89EB3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Respondents</a:t>
            </a:r>
            <a:r>
              <a:rPr lang="en-US" sz="1800" b="1" i="0" baseline="0" dirty="0"/>
              <a:t> or </a:t>
            </a:r>
            <a:r>
              <a:rPr lang="en-US" sz="1800" b="1" i="0" dirty="0"/>
              <a:t>Households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72372897832218"/>
          <c:y val="0.13386189856169836"/>
          <c:w val="0.60112812287352968"/>
          <c:h val="0.86613810143830161"/>
        </c:manualLayout>
      </c:layout>
      <c:barChart>
        <c:barDir val="bar"/>
        <c:grouping val="clustered"/>
        <c:varyColors val="0"/>
        <c:ser>
          <c:idx val="0"/>
          <c:order val="0"/>
          <c:tx>
            <c:strRef>
              <c:f>Sheet1!$B$1</c:f>
              <c:strCache>
                <c:ptCount val="1"/>
                <c:pt idx="0">
                  <c:v>Minimally Involved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Attend services at least monthly
(respondents)</c:v>
                </c:pt>
                <c:pt idx="1">
                  <c:v>Pay dues to congregation
(households)</c:v>
                </c:pt>
              </c:strCache>
            </c:strRef>
          </c:cat>
          <c:val>
            <c:numRef>
              <c:f>Sheet1!$B$2:$B$3</c:f>
              <c:numCache>
                <c:formatCode>0%</c:formatCode>
                <c:ptCount val="2"/>
                <c:pt idx="0">
                  <c:v>0.05</c:v>
                </c:pt>
                <c:pt idx="1">
                  <c:v>0</c:v>
                </c:pt>
              </c:numCache>
            </c:numRef>
          </c:val>
          <c:extLst>
            <c:ext xmlns:c16="http://schemas.microsoft.com/office/drawing/2014/chart" uri="{C3380CC4-5D6E-409C-BE32-E72D297353CC}">
              <c16:uniqueId val="{00000000-1693-40DA-96F7-A91EA3BEC8DE}"/>
            </c:ext>
          </c:extLst>
        </c:ser>
        <c:ser>
          <c:idx val="1"/>
          <c:order val="1"/>
          <c:tx>
            <c:strRef>
              <c:f>Sheet1!$C$1</c:f>
              <c:strCache>
                <c:ptCount val="1"/>
                <c:pt idx="0">
                  <c:v>Personal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Attend services at least monthly
(respondents)</c:v>
                </c:pt>
                <c:pt idx="1">
                  <c:v>Pay dues to congregation
(households)</c:v>
                </c:pt>
              </c:strCache>
            </c:strRef>
          </c:cat>
          <c:val>
            <c:numRef>
              <c:f>Sheet1!$C$2:$C$3</c:f>
              <c:numCache>
                <c:formatCode>0%</c:formatCode>
                <c:ptCount val="2"/>
                <c:pt idx="0">
                  <c:v>0.01</c:v>
                </c:pt>
                <c:pt idx="1">
                  <c:v>0.01</c:v>
                </c:pt>
              </c:numCache>
            </c:numRef>
          </c:val>
          <c:extLst>
            <c:ext xmlns:c16="http://schemas.microsoft.com/office/drawing/2014/chart" uri="{C3380CC4-5D6E-409C-BE32-E72D297353CC}">
              <c16:uniqueId val="{00000001-1693-40DA-96F7-A91EA3BEC8DE}"/>
            </c:ext>
          </c:extLst>
        </c:ser>
        <c:ser>
          <c:idx val="2"/>
          <c:order val="2"/>
          <c:tx>
            <c:strRef>
              <c:f>Sheet1!$D$1</c:f>
              <c:strCache>
                <c:ptCount val="1"/>
                <c:pt idx="0">
                  <c:v>Holiday</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Attend services at least monthly
(respondents)</c:v>
                </c:pt>
                <c:pt idx="1">
                  <c:v>Pay dues to congregation
(households)</c:v>
                </c:pt>
              </c:strCache>
            </c:strRef>
          </c:cat>
          <c:val>
            <c:numRef>
              <c:f>Sheet1!$D$2:$D$3</c:f>
              <c:numCache>
                <c:formatCode>0%</c:formatCode>
                <c:ptCount val="2"/>
                <c:pt idx="0">
                  <c:v>0</c:v>
                </c:pt>
                <c:pt idx="1">
                  <c:v>0.01</c:v>
                </c:pt>
              </c:numCache>
            </c:numRef>
          </c:val>
          <c:extLst>
            <c:ext xmlns:c16="http://schemas.microsoft.com/office/drawing/2014/chart" uri="{C3380CC4-5D6E-409C-BE32-E72D297353CC}">
              <c16:uniqueId val="{00000002-1693-40DA-96F7-A91EA3BEC8DE}"/>
            </c:ext>
          </c:extLst>
        </c:ser>
        <c:ser>
          <c:idx val="3"/>
          <c:order val="3"/>
          <c:tx>
            <c:strRef>
              <c:f>Sheet1!$E$1</c:f>
              <c:strCache>
                <c:ptCount val="1"/>
                <c:pt idx="0">
                  <c:v>Communal</c:v>
                </c:pt>
              </c:strCache>
            </c:strRef>
          </c:tx>
          <c:spPr>
            <a:solidFill>
              <a:schemeClr val="accent3"/>
            </a:solidFill>
            <a:ln>
              <a:solidFill>
                <a:schemeClr val="accent3">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Attend services at least monthly
(respondents)</c:v>
                </c:pt>
                <c:pt idx="1">
                  <c:v>Pay dues to congregation
(households)</c:v>
                </c:pt>
              </c:strCache>
            </c:strRef>
          </c:cat>
          <c:val>
            <c:numRef>
              <c:f>Sheet1!$E$2:$E$3</c:f>
              <c:numCache>
                <c:formatCode>0%</c:formatCode>
                <c:ptCount val="2"/>
                <c:pt idx="0">
                  <c:v>0.04</c:v>
                </c:pt>
                <c:pt idx="1">
                  <c:v>0.2</c:v>
                </c:pt>
              </c:numCache>
            </c:numRef>
          </c:val>
          <c:extLst>
            <c:ext xmlns:c16="http://schemas.microsoft.com/office/drawing/2014/chart" uri="{C3380CC4-5D6E-409C-BE32-E72D297353CC}">
              <c16:uniqueId val="{00000004-1693-40DA-96F7-A91EA3BEC8DE}"/>
            </c:ext>
          </c:extLst>
        </c:ser>
        <c:ser>
          <c:idx val="4"/>
          <c:order val="4"/>
          <c:tx>
            <c:strRef>
              <c:f>Sheet1!$F$1</c:f>
              <c:strCache>
                <c:ptCount val="1"/>
                <c:pt idx="0">
                  <c:v>Immersed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Attend services at least monthly
(respondents)</c:v>
                </c:pt>
                <c:pt idx="1">
                  <c:v>Pay dues to congregation
(households)</c:v>
                </c:pt>
              </c:strCache>
            </c:strRef>
          </c:cat>
          <c:val>
            <c:numRef>
              <c:f>Sheet1!$F$2:$F$3</c:f>
              <c:numCache>
                <c:formatCode>0%</c:formatCode>
                <c:ptCount val="2"/>
                <c:pt idx="0">
                  <c:v>0.51</c:v>
                </c:pt>
                <c:pt idx="1">
                  <c:v>0.67</c:v>
                </c:pt>
              </c:numCache>
            </c:numRef>
          </c:val>
          <c:extLst>
            <c:ext xmlns:c16="http://schemas.microsoft.com/office/drawing/2014/chart" uri="{C3380CC4-5D6E-409C-BE32-E72D297353CC}">
              <c16:uniqueId val="{00000001-3DB6-4257-B494-E2D0515E8129}"/>
            </c:ext>
          </c:extLst>
        </c:ser>
        <c:ser>
          <c:idx val="5"/>
          <c:order val="5"/>
          <c:tx>
            <c:strRef>
              <c:f>Sheet1!$G$1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Attend services at least monthly
(respondents)</c:v>
                </c:pt>
                <c:pt idx="1">
                  <c:v>Pay dues to congregation
(households)</c:v>
                </c:pt>
              </c:strCache>
            </c:strRef>
          </c:cat>
          <c:val>
            <c:numRef>
              <c:f>Sheet1!$G$2:$G$3</c:f>
              <c:numCache>
                <c:formatCode>0%</c:formatCode>
                <c:ptCount val="2"/>
                <c:pt idx="0">
                  <c:v>0.1</c:v>
                </c:pt>
                <c:pt idx="1">
                  <c:v>0.16</c:v>
                </c:pt>
              </c:numCache>
            </c:numRef>
          </c:val>
          <c:extLst>
            <c:ext xmlns:c16="http://schemas.microsoft.com/office/drawing/2014/chart" uri="{C3380CC4-5D6E-409C-BE32-E72D297353CC}">
              <c16:uniqueId val="{00000001-1C1A-4570-84CE-94DF171562AF}"/>
            </c:ext>
          </c:extLst>
        </c:ser>
        <c:dLbls>
          <c:showLegendKey val="0"/>
          <c:showVal val="0"/>
          <c:showCatName val="0"/>
          <c:showSerName val="0"/>
          <c:showPercent val="0"/>
          <c:showBubbleSize val="0"/>
        </c:dLbls>
        <c:gapWidth val="182"/>
        <c:axId val="628297856"/>
        <c:axId val="628298512"/>
      </c:barChart>
      <c:catAx>
        <c:axId val="62829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legend>
      <c:legendPos val="r"/>
      <c:layout>
        <c:manualLayout>
          <c:xMode val="edge"/>
          <c:yMode val="edge"/>
          <c:x val="0.81635450082628547"/>
          <c:y val="0.18436584656127325"/>
          <c:w val="0.18364549917371439"/>
          <c:h val="0.6889685134412278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7422604186671787"/>
          <c:y val="9.3883577052868393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Holiday</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4205-4E99-906E-CCF193D33987}"/>
              </c:ext>
            </c:extLst>
          </c:dPt>
          <c:dPt>
            <c:idx val="1"/>
            <c:bubble3D val="0"/>
            <c:spPr>
              <a:solidFill>
                <a:schemeClr val="accent4"/>
              </a:solidFill>
              <a:ln>
                <a:noFill/>
              </a:ln>
              <a:effectLst/>
            </c:spPr>
            <c:extLst>
              <c:ext xmlns:c16="http://schemas.microsoft.com/office/drawing/2014/chart" uri="{C3380CC4-5D6E-409C-BE32-E72D297353CC}">
                <c16:uniqueId val="{00000003-4205-4E99-906E-CCF193D33987}"/>
              </c:ext>
            </c:extLst>
          </c:dPt>
          <c:dPt>
            <c:idx val="2"/>
            <c:bubble3D val="0"/>
            <c:spPr>
              <a:solidFill>
                <a:schemeClr val="accent2"/>
              </a:solidFill>
              <a:ln>
                <a:noFill/>
              </a:ln>
              <a:effectLst/>
            </c:spPr>
            <c:extLst>
              <c:ext xmlns:c16="http://schemas.microsoft.com/office/drawing/2014/chart" uri="{C3380CC4-5D6E-409C-BE32-E72D297353CC}">
                <c16:uniqueId val="{00000005-4205-4E99-906E-CCF193D33987}"/>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4205-4E99-906E-CCF193D33987}"/>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4205-4E99-906E-CCF193D33987}"/>
              </c:ext>
            </c:extLst>
          </c:dPt>
          <c:dPt>
            <c:idx val="5"/>
            <c:bubble3D val="0"/>
            <c:spPr>
              <a:solidFill>
                <a:srgbClr val="FF0000"/>
              </a:solidFill>
              <a:ln>
                <a:noFill/>
              </a:ln>
              <a:effectLst/>
            </c:spPr>
            <c:extLst>
              <c:ext xmlns:c16="http://schemas.microsoft.com/office/drawing/2014/chart" uri="{C3380CC4-5D6E-409C-BE32-E72D297353CC}">
                <c16:uniqueId val="{0000000B-4205-4E99-906E-CCF193D33987}"/>
              </c:ext>
            </c:extLst>
          </c:dPt>
          <c:dPt>
            <c:idx val="6"/>
            <c:bubble3D val="0"/>
            <c:spPr>
              <a:solidFill>
                <a:srgbClr val="FF0000"/>
              </a:solidFill>
              <a:ln>
                <a:noFill/>
              </a:ln>
              <a:effectLst/>
            </c:spPr>
            <c:extLst>
              <c:ext xmlns:c16="http://schemas.microsoft.com/office/drawing/2014/chart" uri="{C3380CC4-5D6E-409C-BE32-E72D297353CC}">
                <c16:uniqueId val="{0000000D-4205-4E99-906E-CCF193D33987}"/>
              </c:ext>
            </c:extLst>
          </c:dPt>
          <c:dPt>
            <c:idx val="7"/>
            <c:bubble3D val="0"/>
            <c:spPr>
              <a:solidFill>
                <a:srgbClr val="FF0000"/>
              </a:solidFill>
              <a:ln>
                <a:noFill/>
              </a:ln>
              <a:effectLst/>
            </c:spPr>
            <c:extLst>
              <c:ext xmlns:c16="http://schemas.microsoft.com/office/drawing/2014/chart" uri="{C3380CC4-5D6E-409C-BE32-E72D297353CC}">
                <c16:uniqueId val="{0000000F-4205-4E99-906E-CCF193D33987}"/>
              </c:ext>
            </c:extLst>
          </c:dPt>
          <c:dPt>
            <c:idx val="8"/>
            <c:bubble3D val="0"/>
            <c:spPr>
              <a:solidFill>
                <a:srgbClr val="FF0000"/>
              </a:solidFill>
              <a:ln>
                <a:noFill/>
              </a:ln>
              <a:effectLst/>
            </c:spPr>
            <c:extLst>
              <c:ext xmlns:c16="http://schemas.microsoft.com/office/drawing/2014/chart" uri="{C3380CC4-5D6E-409C-BE32-E72D297353CC}">
                <c16:uniqueId val="{00000011-4205-4E99-906E-CCF193D33987}"/>
              </c:ext>
            </c:extLst>
          </c:dPt>
          <c:dPt>
            <c:idx val="9"/>
            <c:bubble3D val="0"/>
            <c:spPr>
              <a:solidFill>
                <a:srgbClr val="FF0000"/>
              </a:solidFill>
              <a:ln>
                <a:noFill/>
              </a:ln>
              <a:effectLst/>
            </c:spPr>
            <c:extLst>
              <c:ext xmlns:c16="http://schemas.microsoft.com/office/drawing/2014/chart" uri="{C3380CC4-5D6E-409C-BE32-E72D297353CC}">
                <c16:uniqueId val="{00000013-4205-4E99-906E-CCF193D33987}"/>
              </c:ext>
            </c:extLst>
          </c:dPt>
          <c:dPt>
            <c:idx val="10"/>
            <c:bubble3D val="0"/>
            <c:spPr>
              <a:solidFill>
                <a:srgbClr val="FF0000"/>
              </a:solidFill>
              <a:ln>
                <a:noFill/>
              </a:ln>
              <a:effectLst/>
            </c:spPr>
            <c:extLst>
              <c:ext xmlns:c16="http://schemas.microsoft.com/office/drawing/2014/chart" uri="{C3380CC4-5D6E-409C-BE32-E72D297353CC}">
                <c16:uniqueId val="{00000015-4205-4E99-906E-CCF193D33987}"/>
              </c:ext>
            </c:extLst>
          </c:dPt>
          <c:dPt>
            <c:idx val="11"/>
            <c:bubble3D val="0"/>
            <c:spPr>
              <a:solidFill>
                <a:srgbClr val="FF0000"/>
              </a:solidFill>
              <a:ln>
                <a:noFill/>
              </a:ln>
              <a:effectLst/>
            </c:spPr>
            <c:extLst>
              <c:ext xmlns:c16="http://schemas.microsoft.com/office/drawing/2014/chart" uri="{C3380CC4-5D6E-409C-BE32-E72D297353CC}">
                <c16:uniqueId val="{00000017-4205-4E99-906E-CCF193D33987}"/>
              </c:ext>
            </c:extLst>
          </c:dPt>
          <c:dLbls>
            <c:dLbl>
              <c:idx val="0"/>
              <c:layout>
                <c:manualLayout>
                  <c:x val="-0.31526374751936498"/>
                  <c:y val="0.1260168260217472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087414378080792"/>
                      <c:h val="0.3230357142857142"/>
                    </c:manualLayout>
                  </c15:layout>
                </c:ext>
                <c:ext xmlns:c16="http://schemas.microsoft.com/office/drawing/2014/chart" uri="{C3380CC4-5D6E-409C-BE32-E72D297353CC}">
                  <c16:uniqueId val="{00000001-4205-4E99-906E-CCF193D33987}"/>
                </c:ext>
              </c:extLst>
            </c:dLbl>
            <c:dLbl>
              <c:idx val="1"/>
              <c:layout>
                <c:manualLayout>
                  <c:x val="-0.16095064336470136"/>
                  <c:y val="0.190476190476190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205-4E99-906E-CCF193D33987}"/>
                </c:ext>
              </c:extLst>
            </c:dLbl>
            <c:dLbl>
              <c:idx val="2"/>
              <c:layout>
                <c:manualLayout>
                  <c:x val="-0.20122719416170548"/>
                  <c:y val="0.1130954724409448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4205-4E99-906E-CCF193D33987}"/>
                </c:ext>
              </c:extLst>
            </c:dLbl>
            <c:dLbl>
              <c:idx val="3"/>
              <c:layout>
                <c:manualLayout>
                  <c:x val="-0.1687728058382946"/>
                  <c:y val="-0.1302540307461567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205-4E99-906E-CCF193D33987}"/>
                </c:ext>
              </c:extLst>
            </c:dLbl>
            <c:dLbl>
              <c:idx val="4"/>
              <c:layout>
                <c:manualLayout>
                  <c:x val="0.20443889635746748"/>
                  <c:y val="-0.14285714285714285"/>
                </c:manualLayout>
              </c:layout>
              <c:spPr>
                <a:noFill/>
                <a:ln w="57150">
                  <a:solidFill>
                    <a:schemeClr val="accent3"/>
                  </a:solid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0343479930862303"/>
                      <c:h val="0.34142857142857141"/>
                    </c:manualLayout>
                  </c15:layout>
                </c:ext>
                <c:ext xmlns:c16="http://schemas.microsoft.com/office/drawing/2014/chart" uri="{C3380CC4-5D6E-409C-BE32-E72D297353CC}">
                  <c16:uniqueId val="{00000009-4205-4E99-906E-CCF193D33987}"/>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205-4E99-906E-CCF193D339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Sheet1!$B$2:$B$12</c:f>
              <c:numCache>
                <c:formatCode>0%</c:formatCode>
                <c:ptCount val="11"/>
                <c:pt idx="0">
                  <c:v>0</c:v>
                </c:pt>
                <c:pt idx="1">
                  <c:v>0.1</c:v>
                </c:pt>
                <c:pt idx="2">
                  <c:v>0.2</c:v>
                </c:pt>
                <c:pt idx="3">
                  <c:v>0.12</c:v>
                </c:pt>
                <c:pt idx="4">
                  <c:v>0.57999999999999996</c:v>
                </c:pt>
              </c:numCache>
            </c:numRef>
          </c:val>
          <c:extLst>
            <c:ext xmlns:c16="http://schemas.microsoft.com/office/drawing/2014/chart" uri="{C3380CC4-5D6E-409C-BE32-E72D297353CC}">
              <c16:uniqueId val="{00000018-4205-4E99-906E-CCF193D33987}"/>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4205-4E99-906E-CCF193D3398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B-4205-4E99-906E-CCF193D33987}"/>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4205-4E99-906E-CCF193D3398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E-4205-4E99-906E-CCF193D33987}"/>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4205-4E99-906E-CCF193D3398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1-4205-4E99-906E-CCF193D33987}"/>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4205-4E99-906E-CCF193D3398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205-4E99-906E-CCF193D3398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5796587926509188"/>
          <c:y val="9.3883577052868254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859B-45A5-BDB4-2C18E179867E}"/>
              </c:ext>
            </c:extLst>
          </c:dPt>
          <c:dPt>
            <c:idx val="1"/>
            <c:bubble3D val="0"/>
            <c:spPr>
              <a:solidFill>
                <a:schemeClr val="accent4"/>
              </a:solidFill>
              <a:ln>
                <a:noFill/>
              </a:ln>
              <a:effectLst/>
            </c:spPr>
            <c:extLst>
              <c:ext xmlns:c16="http://schemas.microsoft.com/office/drawing/2014/chart" uri="{C3380CC4-5D6E-409C-BE32-E72D297353CC}">
                <c16:uniqueId val="{00000003-859B-45A5-BDB4-2C18E179867E}"/>
              </c:ext>
            </c:extLst>
          </c:dPt>
          <c:dPt>
            <c:idx val="2"/>
            <c:bubble3D val="0"/>
            <c:spPr>
              <a:solidFill>
                <a:schemeClr val="accent2"/>
              </a:solidFill>
              <a:ln>
                <a:noFill/>
              </a:ln>
              <a:effectLst/>
            </c:spPr>
            <c:extLst>
              <c:ext xmlns:c16="http://schemas.microsoft.com/office/drawing/2014/chart" uri="{C3380CC4-5D6E-409C-BE32-E72D297353CC}">
                <c16:uniqueId val="{00000005-859B-45A5-BDB4-2C18E179867E}"/>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859B-45A5-BDB4-2C18E179867E}"/>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859B-45A5-BDB4-2C18E179867E}"/>
              </c:ext>
            </c:extLst>
          </c:dPt>
          <c:dPt>
            <c:idx val="5"/>
            <c:bubble3D val="0"/>
            <c:spPr>
              <a:solidFill>
                <a:srgbClr val="FF0000"/>
              </a:solidFill>
              <a:ln>
                <a:noFill/>
              </a:ln>
              <a:effectLst/>
            </c:spPr>
            <c:extLst>
              <c:ext xmlns:c16="http://schemas.microsoft.com/office/drawing/2014/chart" uri="{C3380CC4-5D6E-409C-BE32-E72D297353CC}">
                <c16:uniqueId val="{0000000B-859B-45A5-BDB4-2C18E179867E}"/>
              </c:ext>
            </c:extLst>
          </c:dPt>
          <c:dPt>
            <c:idx val="6"/>
            <c:bubble3D val="0"/>
            <c:spPr>
              <a:solidFill>
                <a:srgbClr val="FF0000"/>
              </a:solidFill>
              <a:ln>
                <a:noFill/>
              </a:ln>
              <a:effectLst/>
            </c:spPr>
            <c:extLst>
              <c:ext xmlns:c16="http://schemas.microsoft.com/office/drawing/2014/chart" uri="{C3380CC4-5D6E-409C-BE32-E72D297353CC}">
                <c16:uniqueId val="{0000000D-859B-45A5-BDB4-2C18E179867E}"/>
              </c:ext>
            </c:extLst>
          </c:dPt>
          <c:dPt>
            <c:idx val="7"/>
            <c:bubble3D val="0"/>
            <c:spPr>
              <a:solidFill>
                <a:srgbClr val="FF0000"/>
              </a:solidFill>
              <a:ln>
                <a:noFill/>
              </a:ln>
              <a:effectLst/>
            </c:spPr>
            <c:extLst>
              <c:ext xmlns:c16="http://schemas.microsoft.com/office/drawing/2014/chart" uri="{C3380CC4-5D6E-409C-BE32-E72D297353CC}">
                <c16:uniqueId val="{0000000F-859B-45A5-BDB4-2C18E179867E}"/>
              </c:ext>
            </c:extLst>
          </c:dPt>
          <c:dPt>
            <c:idx val="8"/>
            <c:bubble3D val="0"/>
            <c:spPr>
              <a:solidFill>
                <a:srgbClr val="FF0000"/>
              </a:solidFill>
              <a:ln>
                <a:noFill/>
              </a:ln>
              <a:effectLst/>
            </c:spPr>
            <c:extLst>
              <c:ext xmlns:c16="http://schemas.microsoft.com/office/drawing/2014/chart" uri="{C3380CC4-5D6E-409C-BE32-E72D297353CC}">
                <c16:uniqueId val="{00000011-859B-45A5-BDB4-2C18E179867E}"/>
              </c:ext>
            </c:extLst>
          </c:dPt>
          <c:dPt>
            <c:idx val="9"/>
            <c:bubble3D val="0"/>
            <c:spPr>
              <a:solidFill>
                <a:srgbClr val="FF0000"/>
              </a:solidFill>
              <a:ln>
                <a:noFill/>
              </a:ln>
              <a:effectLst/>
            </c:spPr>
            <c:extLst>
              <c:ext xmlns:c16="http://schemas.microsoft.com/office/drawing/2014/chart" uri="{C3380CC4-5D6E-409C-BE32-E72D297353CC}">
                <c16:uniqueId val="{00000013-859B-45A5-BDB4-2C18E179867E}"/>
              </c:ext>
            </c:extLst>
          </c:dPt>
          <c:dPt>
            <c:idx val="10"/>
            <c:bubble3D val="0"/>
            <c:spPr>
              <a:solidFill>
                <a:srgbClr val="FF0000"/>
              </a:solidFill>
              <a:ln>
                <a:noFill/>
              </a:ln>
              <a:effectLst/>
            </c:spPr>
            <c:extLst>
              <c:ext xmlns:c16="http://schemas.microsoft.com/office/drawing/2014/chart" uri="{C3380CC4-5D6E-409C-BE32-E72D297353CC}">
                <c16:uniqueId val="{00000015-859B-45A5-BDB4-2C18E179867E}"/>
              </c:ext>
            </c:extLst>
          </c:dPt>
          <c:dPt>
            <c:idx val="11"/>
            <c:bubble3D val="0"/>
            <c:spPr>
              <a:solidFill>
                <a:srgbClr val="FF0000"/>
              </a:solidFill>
              <a:ln>
                <a:noFill/>
              </a:ln>
              <a:effectLst/>
            </c:spPr>
            <c:extLst>
              <c:ext xmlns:c16="http://schemas.microsoft.com/office/drawing/2014/chart" uri="{C3380CC4-5D6E-409C-BE32-E72D297353CC}">
                <c16:uniqueId val="{00000017-859B-45A5-BDB4-2C18E179867E}"/>
              </c:ext>
            </c:extLst>
          </c:dPt>
          <c:dLbls>
            <c:dLbl>
              <c:idx val="0"/>
              <c:layout>
                <c:manualLayout>
                  <c:x val="-0.31526374751936498"/>
                  <c:y val="0.1260168260217472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087414378080792"/>
                      <c:h val="0.3230357142857142"/>
                    </c:manualLayout>
                  </c15:layout>
                </c:ext>
                <c:ext xmlns:c16="http://schemas.microsoft.com/office/drawing/2014/chart" uri="{C3380CC4-5D6E-409C-BE32-E72D297353CC}">
                  <c16:uniqueId val="{00000001-859B-45A5-BDB4-2C18E179867E}"/>
                </c:ext>
              </c:extLst>
            </c:dLbl>
            <c:dLbl>
              <c:idx val="1"/>
              <c:layout>
                <c:manualLayout>
                  <c:x val="-0.11217015555982339"/>
                  <c:y val="0.190476190476190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59B-45A5-BDB4-2C18E179867E}"/>
                </c:ext>
              </c:extLst>
            </c:dLbl>
            <c:dLbl>
              <c:idx val="2"/>
              <c:layout>
                <c:manualLayout>
                  <c:x val="-0.21342231611292498"/>
                  <c:y val="0.1964288057742782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5-859B-45A5-BDB4-2C18E179867E}"/>
                </c:ext>
              </c:extLst>
            </c:dLbl>
            <c:dLbl>
              <c:idx val="3"/>
              <c:layout>
                <c:manualLayout>
                  <c:x val="-0.1687728058382946"/>
                  <c:y val="-0.1302540307461567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59B-45A5-BDB4-2C18E179867E}"/>
                </c:ext>
              </c:extLst>
            </c:dLbl>
            <c:dLbl>
              <c:idx val="4"/>
              <c:layout>
                <c:manualLayout>
                  <c:x val="0.20443889635746748"/>
                  <c:y val="-0.14285714285714285"/>
                </c:manualLayout>
              </c:layout>
              <c:spPr>
                <a:noFill/>
                <a:ln w="57150">
                  <a:solidFill>
                    <a:schemeClr val="accent3"/>
                  </a:solid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0343479930862303"/>
                      <c:h val="0.34142857142857141"/>
                    </c:manualLayout>
                  </c15:layout>
                </c:ext>
                <c:ext xmlns:c16="http://schemas.microsoft.com/office/drawing/2014/chart" uri="{C3380CC4-5D6E-409C-BE32-E72D297353CC}">
                  <c16:uniqueId val="{00000009-859B-45A5-BDB4-2C18E179867E}"/>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859B-45A5-BDB4-2C18E179867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Sheet1!$B$2:$B$12</c:f>
              <c:numCache>
                <c:formatCode>0%</c:formatCode>
                <c:ptCount val="11"/>
                <c:pt idx="0">
                  <c:v>0</c:v>
                </c:pt>
                <c:pt idx="1">
                  <c:v>0.04</c:v>
                </c:pt>
                <c:pt idx="2">
                  <c:v>0.25</c:v>
                </c:pt>
                <c:pt idx="3">
                  <c:v>0.09</c:v>
                </c:pt>
                <c:pt idx="4">
                  <c:v>0.62</c:v>
                </c:pt>
              </c:numCache>
            </c:numRef>
          </c:val>
          <c:extLst>
            <c:ext xmlns:c16="http://schemas.microsoft.com/office/drawing/2014/chart" uri="{C3380CC4-5D6E-409C-BE32-E72D297353CC}">
              <c16:uniqueId val="{00000018-859B-45A5-BDB4-2C18E179867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A-859B-45A5-BDB4-2C18E17986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B-859B-45A5-BDB4-2C18E179867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D-859B-45A5-BDB4-2C18E17986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1E-859B-45A5-BDB4-2C18E179867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20-859B-45A5-BDB4-2C18E17986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1-859B-45A5-BDB4-2C18E179867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23-859B-45A5-BDB4-2C18E179867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24-859B-45A5-BDB4-2C18E179867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1975449715127074"/>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Pt>
            <c:idx val="5"/>
            <c:bubble3D val="0"/>
            <c:spPr>
              <a:solidFill>
                <a:srgbClr val="FF0000"/>
              </a:solidFill>
              <a:ln>
                <a:noFill/>
              </a:ln>
              <a:effectLst/>
            </c:spPr>
            <c:extLst>
              <c:ext xmlns:c16="http://schemas.microsoft.com/office/drawing/2014/chart" uri="{C3380CC4-5D6E-409C-BE32-E72D297353CC}">
                <c16:uniqueId val="{00000000-45C5-4B78-822C-1E14AB9E63EF}"/>
              </c:ext>
            </c:extLst>
          </c:dPt>
          <c:dPt>
            <c:idx val="6"/>
            <c:bubble3D val="0"/>
            <c:spPr>
              <a:solidFill>
                <a:srgbClr val="FF0000"/>
              </a:solidFill>
              <a:ln>
                <a:noFill/>
              </a:ln>
              <a:effectLst/>
            </c:spPr>
            <c:extLst>
              <c:ext xmlns:c16="http://schemas.microsoft.com/office/drawing/2014/chart" uri="{C3380CC4-5D6E-409C-BE32-E72D297353CC}">
                <c16:uniqueId val="{0000000D-F93B-4457-ACAC-607C365571BB}"/>
              </c:ext>
            </c:extLst>
          </c:dPt>
          <c:dPt>
            <c:idx val="7"/>
            <c:bubble3D val="0"/>
            <c:spPr>
              <a:solidFill>
                <a:srgbClr val="FF0000"/>
              </a:solidFill>
              <a:ln>
                <a:noFill/>
              </a:ln>
              <a:effectLst/>
            </c:spPr>
            <c:extLst>
              <c:ext xmlns:c16="http://schemas.microsoft.com/office/drawing/2014/chart" uri="{C3380CC4-5D6E-409C-BE32-E72D297353CC}">
                <c16:uniqueId val="{0000000F-F93B-4457-ACAC-607C365571BB}"/>
              </c:ext>
            </c:extLst>
          </c:dPt>
          <c:dPt>
            <c:idx val="8"/>
            <c:bubble3D val="0"/>
            <c:spPr>
              <a:solidFill>
                <a:srgbClr val="FF0000"/>
              </a:solidFill>
              <a:ln>
                <a:noFill/>
              </a:ln>
              <a:effectLst/>
            </c:spPr>
            <c:extLst>
              <c:ext xmlns:c16="http://schemas.microsoft.com/office/drawing/2014/chart" uri="{C3380CC4-5D6E-409C-BE32-E72D297353CC}">
                <c16:uniqueId val="{00000011-F93B-4457-ACAC-607C365571BB}"/>
              </c:ext>
            </c:extLst>
          </c:dPt>
          <c:dPt>
            <c:idx val="9"/>
            <c:bubble3D val="0"/>
            <c:spPr>
              <a:solidFill>
                <a:srgbClr val="FF0000"/>
              </a:solidFill>
              <a:ln>
                <a:noFill/>
              </a:ln>
              <a:effectLst/>
            </c:spPr>
            <c:extLst>
              <c:ext xmlns:c16="http://schemas.microsoft.com/office/drawing/2014/chart" uri="{C3380CC4-5D6E-409C-BE32-E72D297353CC}">
                <c16:uniqueId val="{00000013-F93B-4457-ACAC-607C365571BB}"/>
              </c:ext>
            </c:extLst>
          </c:dPt>
          <c:dPt>
            <c:idx val="10"/>
            <c:bubble3D val="0"/>
            <c:spPr>
              <a:solidFill>
                <a:srgbClr val="FF0000"/>
              </a:solidFill>
              <a:ln>
                <a:noFill/>
              </a:ln>
              <a:effectLst/>
            </c:spPr>
            <c:extLst>
              <c:ext xmlns:c16="http://schemas.microsoft.com/office/drawing/2014/chart" uri="{C3380CC4-5D6E-409C-BE32-E72D297353CC}">
                <c16:uniqueId val="{00000015-F93B-4457-ACAC-607C365571BB}"/>
              </c:ext>
            </c:extLst>
          </c:dPt>
          <c:dPt>
            <c:idx val="11"/>
            <c:bubble3D val="0"/>
            <c:spPr>
              <a:solidFill>
                <a:srgbClr val="FF0000"/>
              </a:solidFill>
              <a:ln>
                <a:noFill/>
              </a:ln>
              <a:effectLst/>
            </c:spPr>
            <c:extLst>
              <c:ext xmlns:c16="http://schemas.microsoft.com/office/drawing/2014/chart" uri="{C3380CC4-5D6E-409C-BE32-E72D297353CC}">
                <c16:uniqueId val="{00000017-F93B-4457-ACAC-607C365571BB}"/>
              </c:ext>
            </c:extLst>
          </c:dPt>
          <c:dLbls>
            <c:dLbl>
              <c:idx val="0"/>
              <c:layout>
                <c:manualLayout>
                  <c:x val="-0.31526374751936498"/>
                  <c:y val="0.1260168260217472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087414378080792"/>
                      <c:h val="0.3230357142857142"/>
                    </c:manualLayout>
                  </c15:layout>
                </c:ext>
                <c:ext xmlns:c16="http://schemas.microsoft.com/office/drawing/2014/chart" uri="{C3380CC4-5D6E-409C-BE32-E72D297353CC}">
                  <c16:uniqueId val="{00000000-3306-4A79-8043-275EE99DE1D4}"/>
                </c:ext>
              </c:extLst>
            </c:dLbl>
            <c:dLbl>
              <c:idx val="1"/>
              <c:layout>
                <c:manualLayout>
                  <c:x val="-0.16908072466551444"/>
                  <c:y val="0.190476190476190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06-4A79-8043-275EE99DE1D4}"/>
                </c:ext>
              </c:extLst>
            </c:dLbl>
            <c:dLbl>
              <c:idx val="2"/>
              <c:layout>
                <c:manualLayout>
                  <c:x val="-0.21342231611292498"/>
                  <c:y val="0.1964288057742782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32520325203252"/>
                      <c:h val="0.3230357142857142"/>
                    </c:manualLayout>
                  </c15:layout>
                </c:ext>
                <c:ext xmlns:c16="http://schemas.microsoft.com/office/drawing/2014/chart" uri="{C3380CC4-5D6E-409C-BE32-E72D297353CC}">
                  <c16:uniqueId val="{00000002-3306-4A79-8043-275EE99DE1D4}"/>
                </c:ext>
              </c:extLst>
            </c:dLbl>
            <c:dLbl>
              <c:idx val="3"/>
              <c:layout>
                <c:manualLayout>
                  <c:x val="-0.1728378464887011"/>
                  <c:y val="1.260311211098612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0.24508930286153255"/>
                  <c:y val="-3.8690476190476192E-2"/>
                </c:manualLayout>
              </c:layout>
              <c:spPr>
                <a:noFill/>
                <a:ln w="57150">
                  <a:solidFill>
                    <a:schemeClr val="accent3"/>
                  </a:solid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5009957749183791"/>
                      <c:h val="0.24023809523809525"/>
                    </c:manualLayout>
                  </c15:layout>
                </c:ext>
                <c:ext xmlns:c16="http://schemas.microsoft.com/office/drawing/2014/chart" uri="{C3380CC4-5D6E-409C-BE32-E72D297353CC}">
                  <c16:uniqueId val="{00000004-3306-4A79-8043-275EE99DE1D4}"/>
                </c:ext>
              </c:extLst>
            </c:dLbl>
            <c:dLbl>
              <c:idx val="5"/>
              <c:layout>
                <c:manualLayout>
                  <c:x val="7.5515011843031818E-2"/>
                  <c:y val="0.17410714285714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5C5-4B78-822C-1E14AB9E63E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Sheet1!$B$2:$B$12</c:f>
              <c:numCache>
                <c:formatCode>0%</c:formatCode>
                <c:ptCount val="11"/>
                <c:pt idx="0">
                  <c:v>0</c:v>
                </c:pt>
                <c:pt idx="1">
                  <c:v>7.0000000000000007E-2</c:v>
                </c:pt>
                <c:pt idx="2">
                  <c:v>0.12</c:v>
                </c:pt>
                <c:pt idx="3">
                  <c:v>0.12</c:v>
                </c:pt>
                <c:pt idx="4">
                  <c:v>0.69</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19-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1B-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D-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F-F93B-4457-ACAC-607C365571B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5"/>
                <c:pt idx="0">
                  <c:v>Orthodox</c:v>
                </c:pt>
                <c:pt idx="1">
                  <c:v>Conservative</c:v>
                </c:pt>
                <c:pt idx="2">
                  <c:v>Reform</c:v>
                </c:pt>
                <c:pt idx="3">
                  <c:v>Other</c:v>
                </c:pt>
                <c:pt idx="4">
                  <c:v>No denomination</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a:t>% of Respondents Who Did Activity in Past Year</a:t>
            </a:r>
          </a:p>
          <a:p>
            <a:pPr>
              <a:defRPr/>
            </a:pPr>
            <a:r>
              <a:rPr lang="en-US" sz="1400" i="1" baseline="0"/>
              <a:t>Base: Those who do not pay dues to a Jewish congregation</a:t>
            </a:r>
            <a:endParaRPr lang="en-US" sz="1400" i="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Participated in Jewish social action group</c:v>
                </c:pt>
                <c:pt idx="1">
                  <c:v>Took a Jewish class</c:v>
                </c:pt>
                <c:pt idx="2">
                  <c:v>Lit Shabbat candles</c:v>
                </c:pt>
                <c:pt idx="3">
                  <c:v>Gave to a Jewish charity</c:v>
                </c:pt>
                <c:pt idx="4">
                  <c:v>Attended synagogue</c:v>
                </c:pt>
                <c:pt idx="5">
                  <c:v>Visited a Jewish website </c:v>
                </c:pt>
                <c:pt idx="6">
                  <c:v>Attended a Seder</c:v>
                </c:pt>
                <c:pt idx="7">
                  <c:v>Celebrated Shabbat/Holiday w/ friends/family</c:v>
                </c:pt>
                <c:pt idx="8">
                  <c:v>Attended JCC, synagogue, or Chabad</c:v>
                </c:pt>
                <c:pt idx="9">
                  <c:v>Read about Jewish topics</c:v>
                </c:pt>
              </c:strCache>
            </c:strRef>
          </c:cat>
          <c:val>
            <c:numRef>
              <c:f>Sheet1!$B$2:$B$11</c:f>
              <c:numCache>
                <c:formatCode>0%</c:formatCode>
                <c:ptCount val="10"/>
                <c:pt idx="0">
                  <c:v>0.17</c:v>
                </c:pt>
                <c:pt idx="1">
                  <c:v>0.18</c:v>
                </c:pt>
                <c:pt idx="2">
                  <c:v>0.3</c:v>
                </c:pt>
                <c:pt idx="3">
                  <c:v>0.34</c:v>
                </c:pt>
                <c:pt idx="4">
                  <c:v>0.42</c:v>
                </c:pt>
                <c:pt idx="5">
                  <c:v>0.47</c:v>
                </c:pt>
                <c:pt idx="6">
                  <c:v>0.52</c:v>
                </c:pt>
                <c:pt idx="7">
                  <c:v>0.59</c:v>
                </c:pt>
                <c:pt idx="8">
                  <c:v>0.61</c:v>
                </c:pt>
                <c:pt idx="9">
                  <c:v>0.68</c:v>
                </c:pt>
              </c:numCache>
            </c:numRef>
          </c:val>
          <c:extLst>
            <c:ext xmlns:c16="http://schemas.microsoft.com/office/drawing/2014/chart" uri="{C3380CC4-5D6E-409C-BE32-E72D297353CC}">
              <c16:uniqueId val="{00000000-F698-4179-820E-E54FC56F8270}"/>
            </c:ext>
          </c:extLst>
        </c:ser>
        <c:dLbls>
          <c:showLegendKey val="0"/>
          <c:showVal val="0"/>
          <c:showCatName val="0"/>
          <c:showSerName val="0"/>
          <c:showPercent val="0"/>
          <c:showBubbleSize val="0"/>
        </c:dLbls>
        <c:gapWidth val="73"/>
        <c:axId val="495627744"/>
        <c:axId val="495625448"/>
      </c:barChart>
      <c:catAx>
        <c:axId val="495627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5625448"/>
        <c:crosses val="autoZero"/>
        <c:auto val="1"/>
        <c:lblAlgn val="ctr"/>
        <c:lblOffset val="100"/>
        <c:noMultiLvlLbl val="0"/>
      </c:catAx>
      <c:valAx>
        <c:axId val="495625448"/>
        <c:scaling>
          <c:orientation val="minMax"/>
        </c:scaling>
        <c:delete val="1"/>
        <c:axPos val="b"/>
        <c:numFmt formatCode="0%" sourceLinked="1"/>
        <c:majorTickMark val="none"/>
        <c:minorTickMark val="none"/>
        <c:tickLblPos val="nextTo"/>
        <c:crossAx val="49562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Importance</a:t>
            </a:r>
            <a:r>
              <a:rPr lang="en-US" sz="1800" b="1" baseline="0" dirty="0"/>
              <a:t> of Being Part of Local Jewish Community</a:t>
            </a:r>
            <a:endParaRPr lang="en-US" sz="1800" b="1" dirty="0"/>
          </a:p>
        </c:rich>
      </c:tx>
      <c:layout>
        <c:manualLayout>
          <c:xMode val="edge"/>
          <c:yMode val="edge"/>
          <c:x val="0.11670454545454548"/>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36757337151039"/>
          <c:y val="0.12814655172413791"/>
          <c:w val="0.72450757575757574"/>
          <c:h val="0.8244396551724138"/>
        </c:manualLayout>
      </c:layout>
      <c:pieChart>
        <c:varyColors val="1"/>
        <c:ser>
          <c:idx val="0"/>
          <c:order val="0"/>
          <c:tx>
            <c:strRef>
              <c:f>Sheet1!$B$1</c:f>
              <c:strCache>
                <c:ptCount val="1"/>
                <c:pt idx="0">
                  <c:v>Column1</c:v>
                </c:pt>
              </c:strCache>
            </c:strRef>
          </c:tx>
          <c:dPt>
            <c:idx val="0"/>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2-6B82-4E8D-9013-3240F0B6434D}"/>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6B82-4E8D-9013-3240F0B6434D}"/>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4-6B82-4E8D-9013-3240F0B6434D}"/>
              </c:ext>
            </c:extLst>
          </c:dPt>
          <c:dLbls>
            <c:dLbl>
              <c:idx val="0"/>
              <c:layout>
                <c:manualLayout>
                  <c:x val="-0.19318181818181818"/>
                  <c:y val="0.2344052605126486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041666666666669"/>
                      <c:h val="0.21808510638297873"/>
                    </c:manualLayout>
                  </c15:layout>
                </c:ext>
                <c:ext xmlns:c16="http://schemas.microsoft.com/office/drawing/2014/chart" uri="{C3380CC4-5D6E-409C-BE32-E72D297353CC}">
                  <c16:uniqueId val="{00000002-6B82-4E8D-9013-3240F0B6434D}"/>
                </c:ext>
              </c:extLst>
            </c:dLbl>
            <c:dLbl>
              <c:idx val="1"/>
              <c:layout>
                <c:manualLayout>
                  <c:x val="-0.12625014912908614"/>
                  <c:y val="-0.12765943485787681"/>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51356060606060594"/>
                      <c:h val="0.27723404255319145"/>
                    </c:manualLayout>
                  </c15:layout>
                </c:ext>
                <c:ext xmlns:c16="http://schemas.microsoft.com/office/drawing/2014/chart" uri="{C3380CC4-5D6E-409C-BE32-E72D297353CC}">
                  <c16:uniqueId val="{00000003-6B82-4E8D-9013-3240F0B6434D}"/>
                </c:ext>
              </c:extLst>
            </c:dLbl>
            <c:dLbl>
              <c:idx val="2"/>
              <c:layout>
                <c:manualLayout>
                  <c:x val="0.18181818181818182"/>
                  <c:y val="0.16164069916792309"/>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303030303030304"/>
                      <c:h val="0.28723404255319152"/>
                    </c:manualLayout>
                  </c15:layout>
                </c:ext>
                <c:ext xmlns:c16="http://schemas.microsoft.com/office/drawing/2014/chart" uri="{C3380CC4-5D6E-409C-BE32-E72D297353CC}">
                  <c16:uniqueId val="{00000004-6B82-4E8D-9013-3240F0B6434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Essential</c:v>
                </c:pt>
                <c:pt idx="1">
                  <c:v>Important, but not Essential</c:v>
                </c:pt>
                <c:pt idx="2">
                  <c:v>Not Important</c:v>
                </c:pt>
              </c:strCache>
            </c:strRef>
          </c:cat>
          <c:val>
            <c:numRef>
              <c:f>Sheet1!$B$2:$B$4</c:f>
              <c:numCache>
                <c:formatCode>0%</c:formatCode>
                <c:ptCount val="3"/>
                <c:pt idx="0">
                  <c:v>0.11</c:v>
                </c:pt>
                <c:pt idx="1">
                  <c:v>0.53</c:v>
                </c:pt>
                <c:pt idx="2">
                  <c:v>0.36</c:v>
                </c:pt>
              </c:numCache>
            </c:numRef>
          </c:val>
          <c:extLst>
            <c:ext xmlns:c16="http://schemas.microsoft.com/office/drawing/2014/chart" uri="{C3380CC4-5D6E-409C-BE32-E72D297353CC}">
              <c16:uniqueId val="{00000000-6B82-4E8D-9013-3240F0B6434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Importance</a:t>
            </a:r>
            <a:r>
              <a:rPr lang="en-US" sz="1800" b="1" baseline="0" dirty="0"/>
              <a:t> of </a:t>
            </a:r>
          </a:p>
          <a:p>
            <a:pPr>
              <a:defRPr sz="1800" b="1"/>
            </a:pPr>
            <a:r>
              <a:rPr lang="en-US" sz="1800" b="1" baseline="0" dirty="0"/>
              <a:t>Being Jewish</a:t>
            </a:r>
            <a:endParaRPr lang="en-US" sz="1800" b="1" dirty="0"/>
          </a:p>
        </c:rich>
      </c:tx>
      <c:layout>
        <c:manualLayout>
          <c:xMode val="edge"/>
          <c:yMode val="edge"/>
          <c:x val="0.29473484848484849"/>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36757337151039"/>
          <c:y val="0.12814655172413791"/>
          <c:w val="0.72450757575757574"/>
          <c:h val="0.8244396551724138"/>
        </c:manualLayout>
      </c:layout>
      <c:pieChart>
        <c:varyColors val="1"/>
        <c:ser>
          <c:idx val="0"/>
          <c:order val="0"/>
          <c:tx>
            <c:strRef>
              <c:f>Sheet1!$B$1</c:f>
              <c:strCache>
                <c:ptCount val="1"/>
                <c:pt idx="0">
                  <c:v>Column1</c:v>
                </c:pt>
              </c:strCache>
            </c:strRef>
          </c:tx>
          <c:dPt>
            <c:idx val="0"/>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1-5E55-4DE9-8EAF-A35551D3DA7A}"/>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5E55-4DE9-8EAF-A35551D3DA7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E55-4DE9-8EAF-A35551D3DA7A}"/>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585B-47E2-8759-F210C053231D}"/>
              </c:ext>
            </c:extLst>
          </c:dPt>
          <c:dLbls>
            <c:dLbl>
              <c:idx val="0"/>
              <c:layout>
                <c:manualLayout>
                  <c:x val="-0.12878787878787881"/>
                  <c:y val="0.14929887753392529"/>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58712121212121"/>
                      <c:h val="0.31737588652482268"/>
                    </c:manualLayout>
                  </c15:layout>
                </c:ext>
                <c:ext xmlns:c16="http://schemas.microsoft.com/office/drawing/2014/chart" uri="{C3380CC4-5D6E-409C-BE32-E72D297353CC}">
                  <c16:uniqueId val="{00000001-5E55-4DE9-8EAF-A35551D3DA7A}"/>
                </c:ext>
              </c:extLst>
            </c:dLbl>
            <c:dLbl>
              <c:idx val="1"/>
              <c:layout>
                <c:manualLayout>
                  <c:x val="0.15909105821999522"/>
                  <c:y val="-0.13120553414865696"/>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51356060606060594"/>
                      <c:h val="0.27723404255319145"/>
                    </c:manualLayout>
                  </c15:layout>
                </c:ext>
                <c:ext xmlns:c16="http://schemas.microsoft.com/office/drawing/2014/chart" uri="{C3380CC4-5D6E-409C-BE32-E72D297353CC}">
                  <c16:uniqueId val="{00000003-5E55-4DE9-8EAF-A35551D3DA7A}"/>
                </c:ext>
              </c:extLst>
            </c:dLbl>
            <c:dLbl>
              <c:idx val="2"/>
              <c:layout>
                <c:manualLayout>
                  <c:x val="0.19696969696969696"/>
                  <c:y val="0.282208075054448"/>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303030303030304"/>
                      <c:h val="0.28723404255319152"/>
                    </c:manualLayout>
                  </c15:layout>
                </c:ext>
                <c:ext xmlns:c16="http://schemas.microsoft.com/office/drawing/2014/chart" uri="{C3380CC4-5D6E-409C-BE32-E72D297353CC}">
                  <c16:uniqueId val="{00000005-5E55-4DE9-8EAF-A35551D3DA7A}"/>
                </c:ext>
              </c:extLst>
            </c:dLbl>
            <c:dLbl>
              <c:idx val="3"/>
              <c:layout>
                <c:manualLayout>
                  <c:x val="-7.1969696969696975E-2"/>
                  <c:y val="0.155622661529011"/>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9488636363636365"/>
                      <c:h val="0.1702127659574468"/>
                    </c:manualLayout>
                  </c15:layout>
                </c:ext>
                <c:ext xmlns:c16="http://schemas.microsoft.com/office/drawing/2014/chart" uri="{C3380CC4-5D6E-409C-BE32-E72D297353CC}">
                  <c16:uniqueId val="{00000007-585B-47E2-8759-F210C053231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Very Important</c:v>
                </c:pt>
                <c:pt idx="1">
                  <c:v>Somewhat Important</c:v>
                </c:pt>
                <c:pt idx="2">
                  <c:v>Not Very Important</c:v>
                </c:pt>
                <c:pt idx="3">
                  <c:v>Not at all Important</c:v>
                </c:pt>
              </c:strCache>
            </c:strRef>
          </c:cat>
          <c:val>
            <c:numRef>
              <c:f>Sheet1!$B$2:$B$5</c:f>
              <c:numCache>
                <c:formatCode>0%</c:formatCode>
                <c:ptCount val="4"/>
                <c:pt idx="0">
                  <c:v>0.39</c:v>
                </c:pt>
                <c:pt idx="1">
                  <c:v>0.45</c:v>
                </c:pt>
                <c:pt idx="2">
                  <c:v>0.13</c:v>
                </c:pt>
                <c:pt idx="3">
                  <c:v>0.03</c:v>
                </c:pt>
              </c:numCache>
            </c:numRef>
          </c:val>
          <c:extLst>
            <c:ext xmlns:c16="http://schemas.microsoft.com/office/drawing/2014/chart" uri="{C3380CC4-5D6E-409C-BE32-E72D297353CC}">
              <c16:uniqueId val="{00000006-5E55-4DE9-8EAF-A35551D3DA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baseline="0" dirty="0"/>
              <a:t>Reasons for Feeling Disconnected</a:t>
            </a:r>
          </a:p>
          <a:p>
            <a:pPr>
              <a:defRPr sz="1600"/>
            </a:pPr>
            <a:r>
              <a:rPr lang="en-US" sz="1200" i="1" baseline="0" dirty="0"/>
              <a:t>Base: Those who do not pay dues to a Jewish congregation and feel disconnected from Jewish community</a:t>
            </a:r>
            <a:endParaRPr lang="en-US" sz="1200" i="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43903772183216"/>
          <c:y val="0.17422281942718071"/>
          <c:w val="0.6056096227816784"/>
          <c:h val="0.8004926562610386"/>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Feels unwelcome</c:v>
                </c:pt>
                <c:pt idx="1">
                  <c:v>Lack of Jewish knowledge</c:v>
                </c:pt>
                <c:pt idx="2">
                  <c:v>Uncomfortable w/ connection w/ Israel</c:v>
                </c:pt>
                <c:pt idx="3">
                  <c:v>Do not want to exclude Non-Jews</c:v>
                </c:pt>
                <c:pt idx="4">
                  <c:v>Too far from Jewish community</c:v>
                </c:pt>
                <c:pt idx="5">
                  <c:v>Not enough time</c:v>
                </c:pt>
                <c:pt idx="6">
                  <c:v>Feels does not belong</c:v>
                </c:pt>
                <c:pt idx="7">
                  <c:v>Not relevant to life right now</c:v>
                </c:pt>
              </c:strCache>
            </c:strRef>
          </c:cat>
          <c:val>
            <c:numRef>
              <c:f>Sheet1!$B$2:$B$9</c:f>
              <c:numCache>
                <c:formatCode>0%</c:formatCode>
                <c:ptCount val="8"/>
                <c:pt idx="0">
                  <c:v>0.13</c:v>
                </c:pt>
                <c:pt idx="1">
                  <c:v>0.14000000000000001</c:v>
                </c:pt>
                <c:pt idx="2">
                  <c:v>0.15</c:v>
                </c:pt>
                <c:pt idx="3">
                  <c:v>0.18</c:v>
                </c:pt>
                <c:pt idx="4">
                  <c:v>0.23</c:v>
                </c:pt>
                <c:pt idx="5">
                  <c:v>0.46</c:v>
                </c:pt>
                <c:pt idx="6">
                  <c:v>0.5</c:v>
                </c:pt>
                <c:pt idx="7">
                  <c:v>0.74</c:v>
                </c:pt>
              </c:numCache>
            </c:numRef>
          </c:val>
          <c:extLst>
            <c:ext xmlns:c16="http://schemas.microsoft.com/office/drawing/2014/chart" uri="{C3380CC4-5D6E-409C-BE32-E72D297353CC}">
              <c16:uniqueId val="{00000000-A0C3-4162-BEF9-40CF2B2315B4}"/>
            </c:ext>
          </c:extLst>
        </c:ser>
        <c:dLbls>
          <c:showLegendKey val="0"/>
          <c:showVal val="0"/>
          <c:showCatName val="0"/>
          <c:showSerName val="0"/>
          <c:showPercent val="0"/>
          <c:showBubbleSize val="0"/>
        </c:dLbls>
        <c:gapWidth val="73"/>
        <c:axId val="495627744"/>
        <c:axId val="495625448"/>
      </c:barChart>
      <c:catAx>
        <c:axId val="495627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5625448"/>
        <c:crosses val="autoZero"/>
        <c:auto val="1"/>
        <c:lblAlgn val="ctr"/>
        <c:lblOffset val="100"/>
        <c:noMultiLvlLbl val="0"/>
      </c:catAx>
      <c:valAx>
        <c:axId val="495625448"/>
        <c:scaling>
          <c:orientation val="minMax"/>
          <c:max val="0.9"/>
        </c:scaling>
        <c:delete val="1"/>
        <c:axPos val="b"/>
        <c:numFmt formatCode="0%" sourceLinked="1"/>
        <c:majorTickMark val="out"/>
        <c:minorTickMark val="none"/>
        <c:tickLblPos val="nextTo"/>
        <c:crossAx val="49562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Importance</a:t>
            </a:r>
            <a:r>
              <a:rPr lang="en-US" sz="1800" b="1" baseline="0" dirty="0"/>
              <a:t> of Being Part of Local Jewish Community</a:t>
            </a:r>
            <a:endParaRPr lang="en-US" sz="1800" b="1" dirty="0"/>
          </a:p>
        </c:rich>
      </c:tx>
      <c:layout>
        <c:manualLayout>
          <c:xMode val="edge"/>
          <c:yMode val="edge"/>
          <c:x val="0.11670454545454548"/>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36757337151039"/>
          <c:y val="0.12814655172413791"/>
          <c:w val="0.72450757575757574"/>
          <c:h val="0.824439655172413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u="none" strike="noStrike" baseline="0" dirty="0"/>
              <a:t>How comfortable/uncomfortable feel attending events/activities sponsored by Jewish congregations, groups, other organizations?</a:t>
            </a:r>
          </a:p>
          <a:p>
            <a:pPr>
              <a:defRPr b="1"/>
            </a:pPr>
            <a:r>
              <a:rPr lang="en-US" sz="1400" b="0" i="1" u="none" strike="noStrike" baseline="0" dirty="0"/>
              <a:t>Base: Interfaith Families</a:t>
            </a:r>
            <a:endParaRPr lang="en-US" sz="1400" b="0" i="1" dirty="0"/>
          </a:p>
        </c:rich>
      </c:tx>
      <c:layout>
        <c:manualLayout>
          <c:xMode val="edge"/>
          <c:yMode val="edge"/>
          <c:x val="0.1082870370370370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375818233564183"/>
          <c:y val="0.31040318881384349"/>
          <c:w val="0.41156341903045252"/>
          <c:h val="0.64332213584093889"/>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FF-4D07-A7A6-01B8EFE06A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FF-4D07-A7A6-01B8EFE06A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FF-4D07-A7A6-01B8EFE06A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FF-4D07-A7A6-01B8EFE06A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7FF-4D07-A7A6-01B8EFE06AA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7FF-4D07-A7A6-01B8EFE06AA7}"/>
              </c:ext>
            </c:extLst>
          </c:dPt>
          <c:dLbls>
            <c:dLbl>
              <c:idx val="0"/>
              <c:layout>
                <c:manualLayout>
                  <c:x val="1.6384696704578594E-2"/>
                  <c:y val="0.1236832895888014"/>
                </c:manualLayout>
              </c:layout>
              <c:tx>
                <c:rich>
                  <a:bodyPr/>
                  <a:lstStyle/>
                  <a:p>
                    <a:fld id="{147E15E0-4E2D-4128-8AC9-95F298010840}" type="CATEGORYNAME">
                      <a:rPr lang="en-US"/>
                      <a:pPr/>
                      <a:t>[CATEGORY NAME]</a:t>
                    </a:fld>
                    <a:r>
                      <a:rPr lang="en-US" baseline="0"/>
                      <a:t>
</a:t>
                    </a:r>
                    <a:fld id="{3C0A542F-0216-4358-B426-CFADAA7B0B03}" type="PERCENTAGE">
                      <a:rPr lang="en-US" baseline="0"/>
                      <a:pPr/>
                      <a:t>[PERCENTAGE]</a:t>
                    </a:fld>
                    <a:endParaRPr lang="en-US" baseline="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FF-4D07-A7A6-01B8EFE06AA7}"/>
                </c:ext>
              </c:extLst>
            </c:dLbl>
            <c:dLbl>
              <c:idx val="1"/>
              <c:layout>
                <c:manualLayout>
                  <c:x val="0.32776420643202731"/>
                  <c:y val="-1.751939624491873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62962962962962"/>
                      <c:h val="0.12416666666666666"/>
                    </c:manualLayout>
                  </c15:layout>
                </c:ext>
                <c:ext xmlns:c16="http://schemas.microsoft.com/office/drawing/2014/chart" uri="{C3380CC4-5D6E-409C-BE32-E72D297353CC}">
                  <c16:uniqueId val="{00000003-A7FF-4D07-A7A6-01B8EFE06AA7}"/>
                </c:ext>
              </c:extLst>
            </c:dLbl>
            <c:dLbl>
              <c:idx val="2"/>
              <c:layout>
                <c:manualLayout>
                  <c:x val="5.0814741907261379E-3"/>
                  <c:y val="4.03824521934758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7FF-4D07-A7A6-01B8EFE06AA7}"/>
                </c:ext>
              </c:extLst>
            </c:dLbl>
            <c:dLbl>
              <c:idx val="3"/>
              <c:layout>
                <c:manualLayout>
                  <c:x val="-8.5356517935258301E-3"/>
                  <c:y val="7.1319210098737651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049074074074074"/>
                      <c:h val="0.17178571428571429"/>
                    </c:manualLayout>
                  </c15:layout>
                </c:ext>
                <c:ext xmlns:c16="http://schemas.microsoft.com/office/drawing/2014/chart" uri="{C3380CC4-5D6E-409C-BE32-E72D297353CC}">
                  <c16:uniqueId val="{00000007-A7FF-4D07-A7A6-01B8EFE06AA7}"/>
                </c:ext>
              </c:extLst>
            </c:dLbl>
            <c:dLbl>
              <c:idx val="4"/>
              <c:layout>
                <c:manualLayout>
                  <c:x val="6.0149916156313793E-2"/>
                  <c:y val="5.801806024246967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258110965296001"/>
                      <c:h val="0.2176984126984127"/>
                    </c:manualLayout>
                  </c15:layout>
                </c:ext>
                <c:ext xmlns:c16="http://schemas.microsoft.com/office/drawing/2014/chart" uri="{C3380CC4-5D6E-409C-BE32-E72D297353CC}">
                  <c16:uniqueId val="{00000009-A7FF-4D07-A7A6-01B8EFE06AA7}"/>
                </c:ext>
              </c:extLst>
            </c:dLbl>
            <c:dLbl>
              <c:idx val="5"/>
              <c:layout>
                <c:manualLayout>
                  <c:x val="0.21151279220117564"/>
                  <c:y val="3.472223595271613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6920595768902376"/>
                      <c:h val="0.15277780523876561"/>
                    </c:manualLayout>
                  </c15:layout>
                </c:ext>
                <c:ext xmlns:c16="http://schemas.microsoft.com/office/drawing/2014/chart" uri="{C3380CC4-5D6E-409C-BE32-E72D297353CC}">
                  <c16:uniqueId val="{0000000B-A7FF-4D07-A7A6-01B8EFE06AA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Very comfortable</c:v>
                </c:pt>
                <c:pt idx="1">
                  <c:v>Somewhat comfortable</c:v>
                </c:pt>
                <c:pt idx="2">
                  <c:v>Somewhat uncomfortable</c:v>
                </c:pt>
                <c:pt idx="3">
                  <c:v>Very uncomfortable</c:v>
                </c:pt>
                <c:pt idx="4">
                  <c:v>It depends, varies</c:v>
                </c:pt>
                <c:pt idx="5">
                  <c:v>Do not think of ourselves as interfaith or intercultural</c:v>
                </c:pt>
              </c:strCache>
            </c:strRef>
          </c:cat>
          <c:val>
            <c:numRef>
              <c:f>Sheet1!$B$2:$B$7</c:f>
              <c:numCache>
                <c:formatCode>0%</c:formatCode>
                <c:ptCount val="6"/>
                <c:pt idx="0">
                  <c:v>0.31</c:v>
                </c:pt>
                <c:pt idx="1">
                  <c:v>0.39</c:v>
                </c:pt>
                <c:pt idx="2">
                  <c:v>0.17</c:v>
                </c:pt>
                <c:pt idx="3">
                  <c:v>0.02</c:v>
                </c:pt>
                <c:pt idx="4">
                  <c:v>0.08</c:v>
                </c:pt>
                <c:pt idx="5">
                  <c:v>0.02</c:v>
                </c:pt>
              </c:numCache>
            </c:numRef>
          </c:val>
          <c:extLst>
            <c:ext xmlns:c16="http://schemas.microsoft.com/office/drawing/2014/chart" uri="{C3380CC4-5D6E-409C-BE32-E72D297353CC}">
              <c16:uniqueId val="{0000000C-A7FF-4D07-A7A6-01B8EFE06AA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Households</a:t>
            </a:r>
          </a:p>
        </c:rich>
      </c:tx>
      <c:layout>
        <c:manualLayout>
          <c:xMode val="edge"/>
          <c:yMode val="edge"/>
          <c:x val="0.19695826771653543"/>
          <c:y val="1.219054935206269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1259842519682"/>
          <c:y val="0.13811480881962926"/>
          <c:w val="0.50075774278215224"/>
          <c:h val="0.83635143168079595"/>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9973-4149-BE9A-2DE4165987B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5-9973-4149-BE9A-2DE4165987BC}"/>
              </c:ext>
            </c:extLst>
          </c:dPt>
          <c:dPt>
            <c:idx val="2"/>
            <c:invertIfNegative val="0"/>
            <c:bubble3D val="0"/>
            <c:spPr>
              <a:solidFill>
                <a:srgbClr val="FFFF00"/>
              </a:solidFill>
              <a:ln>
                <a:noFill/>
              </a:ln>
              <a:effectLst/>
            </c:spPr>
            <c:extLst>
              <c:ext xmlns:c16="http://schemas.microsoft.com/office/drawing/2014/chart" uri="{C3380CC4-5D6E-409C-BE32-E72D297353CC}">
                <c16:uniqueId val="{00000004-9973-4149-BE9A-2DE4165987B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9973-4149-BE9A-2DE4165987BC}"/>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2-9973-4149-BE9A-2DE4165987B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Minimally Involved</c:v>
                </c:pt>
                <c:pt idx="1">
                  <c:v>Personal</c:v>
                </c:pt>
                <c:pt idx="2">
                  <c:v>Holiday</c:v>
                </c:pt>
                <c:pt idx="3">
                  <c:v>Communal</c:v>
                </c:pt>
                <c:pt idx="4">
                  <c:v>Immersed</c:v>
                </c:pt>
                <c:pt idx="5">
                  <c:v>Total</c:v>
                </c:pt>
              </c:strCache>
            </c:strRef>
          </c:cat>
          <c:val>
            <c:numRef>
              <c:f>Sheet1!$B$2:$B$7</c:f>
              <c:numCache>
                <c:formatCode>0%</c:formatCode>
                <c:ptCount val="6"/>
                <c:pt idx="0">
                  <c:v>0.18</c:v>
                </c:pt>
                <c:pt idx="1">
                  <c:v>0.34</c:v>
                </c:pt>
                <c:pt idx="2">
                  <c:v>0.19</c:v>
                </c:pt>
                <c:pt idx="3">
                  <c:v>0.31</c:v>
                </c:pt>
                <c:pt idx="4">
                  <c:v>0.32</c:v>
                </c:pt>
                <c:pt idx="5">
                  <c:v>0.26</c:v>
                </c:pt>
              </c:numCache>
            </c:numRef>
          </c:val>
          <c:extLst>
            <c:ext xmlns:c16="http://schemas.microsoft.com/office/drawing/2014/chart" uri="{C3380CC4-5D6E-409C-BE32-E72D297353CC}">
              <c16:uniqueId val="{00000000-1693-40DA-96F7-A91EA3BEC8DE}"/>
            </c:ext>
          </c:extLst>
        </c:ser>
        <c:dLbls>
          <c:showLegendKey val="0"/>
          <c:showVal val="0"/>
          <c:showCatName val="0"/>
          <c:showSerName val="0"/>
          <c:showPercent val="0"/>
          <c:showBubbleSize val="0"/>
        </c:dLbls>
        <c:gapWidth val="80"/>
        <c:axId val="628297856"/>
        <c:axId val="628298512"/>
      </c:barChart>
      <c:catAx>
        <c:axId val="6282978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Respondents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72372897832218"/>
          <c:y val="0.13386189856169836"/>
          <c:w val="0.43446145620686311"/>
          <c:h val="0.86613810143830161"/>
        </c:manualLayout>
      </c:layout>
      <c:barChart>
        <c:barDir val="bar"/>
        <c:grouping val="clustered"/>
        <c:varyColors val="0"/>
        <c:ser>
          <c:idx val="0"/>
          <c:order val="0"/>
          <c:tx>
            <c:strRef>
              <c:f>Sheet1!$B$1</c:f>
              <c:strCache>
                <c:ptCount val="1"/>
                <c:pt idx="0">
                  <c:v>Minimally Involved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 about Jewish topics in books, magazines, or newspapers</c:v>
                </c:pt>
                <c:pt idx="1">
                  <c:v>Visited website or blog with Jewish content</c:v>
                </c:pt>
              </c:strCache>
            </c:strRef>
          </c:cat>
          <c:val>
            <c:numRef>
              <c:f>Sheet1!$B$2:$B$3</c:f>
              <c:numCache>
                <c:formatCode>0%</c:formatCode>
                <c:ptCount val="2"/>
                <c:pt idx="0">
                  <c:v>0.33</c:v>
                </c:pt>
                <c:pt idx="1">
                  <c:v>0</c:v>
                </c:pt>
              </c:numCache>
            </c:numRef>
          </c:val>
          <c:extLst>
            <c:ext xmlns:c16="http://schemas.microsoft.com/office/drawing/2014/chart" uri="{C3380CC4-5D6E-409C-BE32-E72D297353CC}">
              <c16:uniqueId val="{00000000-1693-40DA-96F7-A91EA3BEC8DE}"/>
            </c:ext>
          </c:extLst>
        </c:ser>
        <c:ser>
          <c:idx val="1"/>
          <c:order val="1"/>
          <c:tx>
            <c:strRef>
              <c:f>Sheet1!$C$1</c:f>
              <c:strCache>
                <c:ptCount val="1"/>
                <c:pt idx="0">
                  <c:v>Personal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 about Jewish topics in books, magazines, or newspapers</c:v>
                </c:pt>
                <c:pt idx="1">
                  <c:v>Visited website or blog with Jewish content</c:v>
                </c:pt>
              </c:strCache>
            </c:strRef>
          </c:cat>
          <c:val>
            <c:numRef>
              <c:f>Sheet1!$C$2:$C$3</c:f>
              <c:numCache>
                <c:formatCode>0%</c:formatCode>
                <c:ptCount val="2"/>
                <c:pt idx="0">
                  <c:v>0.87</c:v>
                </c:pt>
                <c:pt idx="1">
                  <c:v>0.9</c:v>
                </c:pt>
              </c:numCache>
            </c:numRef>
          </c:val>
          <c:extLst>
            <c:ext xmlns:c16="http://schemas.microsoft.com/office/drawing/2014/chart" uri="{C3380CC4-5D6E-409C-BE32-E72D297353CC}">
              <c16:uniqueId val="{00000001-1693-40DA-96F7-A91EA3BEC8DE}"/>
            </c:ext>
          </c:extLst>
        </c:ser>
        <c:ser>
          <c:idx val="2"/>
          <c:order val="2"/>
          <c:tx>
            <c:strRef>
              <c:f>Sheet1!$D$1</c:f>
              <c:strCache>
                <c:ptCount val="1"/>
                <c:pt idx="0">
                  <c:v>Holiday</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 about Jewish topics in books, magazines, or newspapers</c:v>
                </c:pt>
                <c:pt idx="1">
                  <c:v>Visited website or blog with Jewish content</c:v>
                </c:pt>
              </c:strCache>
            </c:strRef>
          </c:cat>
          <c:val>
            <c:numRef>
              <c:f>Sheet1!$D$2:$D$3</c:f>
              <c:numCache>
                <c:formatCode>0%</c:formatCode>
                <c:ptCount val="2"/>
                <c:pt idx="0">
                  <c:v>0.81</c:v>
                </c:pt>
                <c:pt idx="1">
                  <c:v>0.48</c:v>
                </c:pt>
              </c:numCache>
            </c:numRef>
          </c:val>
          <c:extLst>
            <c:ext xmlns:c16="http://schemas.microsoft.com/office/drawing/2014/chart" uri="{C3380CC4-5D6E-409C-BE32-E72D297353CC}">
              <c16:uniqueId val="{00000002-1693-40DA-96F7-A91EA3BEC8DE}"/>
            </c:ext>
          </c:extLst>
        </c:ser>
        <c:ser>
          <c:idx val="3"/>
          <c:order val="3"/>
          <c:tx>
            <c:strRef>
              <c:f>Sheet1!$E$1</c:f>
              <c:strCache>
                <c:ptCount val="1"/>
                <c:pt idx="0">
                  <c:v>Communal</c:v>
                </c:pt>
              </c:strCache>
            </c:strRef>
          </c:tx>
          <c:spPr>
            <a:solidFill>
              <a:schemeClr val="accent3"/>
            </a:solidFill>
            <a:ln>
              <a:solidFill>
                <a:schemeClr val="accent3">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 about Jewish topics in books, magazines, or newspapers</c:v>
                </c:pt>
                <c:pt idx="1">
                  <c:v>Visited website or blog with Jewish content</c:v>
                </c:pt>
              </c:strCache>
            </c:strRef>
          </c:cat>
          <c:val>
            <c:numRef>
              <c:f>Sheet1!$E$2:$E$3</c:f>
              <c:numCache>
                <c:formatCode>0%</c:formatCode>
                <c:ptCount val="2"/>
                <c:pt idx="0">
                  <c:v>0.86</c:v>
                </c:pt>
                <c:pt idx="1">
                  <c:v>0.71</c:v>
                </c:pt>
              </c:numCache>
            </c:numRef>
          </c:val>
          <c:extLst>
            <c:ext xmlns:c16="http://schemas.microsoft.com/office/drawing/2014/chart" uri="{C3380CC4-5D6E-409C-BE32-E72D297353CC}">
              <c16:uniqueId val="{00000004-1693-40DA-96F7-A91EA3BEC8DE}"/>
            </c:ext>
          </c:extLst>
        </c:ser>
        <c:ser>
          <c:idx val="4"/>
          <c:order val="4"/>
          <c:tx>
            <c:strRef>
              <c:f>Sheet1!$F$1</c:f>
              <c:strCache>
                <c:ptCount val="1"/>
                <c:pt idx="0">
                  <c:v>Immersed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 about Jewish topics in books, magazines, or newspapers</c:v>
                </c:pt>
                <c:pt idx="1">
                  <c:v>Visited website or blog with Jewish content</c:v>
                </c:pt>
              </c:strCache>
            </c:strRef>
          </c:cat>
          <c:val>
            <c:numRef>
              <c:f>Sheet1!$F$2:$F$3</c:f>
              <c:numCache>
                <c:formatCode>0%</c:formatCode>
                <c:ptCount val="2"/>
                <c:pt idx="0">
                  <c:v>1</c:v>
                </c:pt>
                <c:pt idx="1">
                  <c:v>0.96</c:v>
                </c:pt>
              </c:numCache>
            </c:numRef>
          </c:val>
          <c:extLst>
            <c:ext xmlns:c16="http://schemas.microsoft.com/office/drawing/2014/chart" uri="{C3380CC4-5D6E-409C-BE32-E72D297353CC}">
              <c16:uniqueId val="{00000001-3DB6-4257-B494-E2D0515E8129}"/>
            </c:ext>
          </c:extLst>
        </c:ser>
        <c:ser>
          <c:idx val="5"/>
          <c:order val="5"/>
          <c:tx>
            <c:strRef>
              <c:f>Sheet1!$G$1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 about Jewish topics in books, magazines, or newspapers</c:v>
                </c:pt>
                <c:pt idx="1">
                  <c:v>Visited website or blog with Jewish content</c:v>
                </c:pt>
              </c:strCache>
            </c:strRef>
          </c:cat>
          <c:val>
            <c:numRef>
              <c:f>Sheet1!$G$2:$G$3</c:f>
              <c:numCache>
                <c:formatCode>0%</c:formatCode>
                <c:ptCount val="2"/>
                <c:pt idx="0">
                  <c:v>0.8</c:v>
                </c:pt>
                <c:pt idx="1">
                  <c:v>0.63</c:v>
                </c:pt>
              </c:numCache>
            </c:numRef>
          </c:val>
          <c:extLst>
            <c:ext xmlns:c16="http://schemas.microsoft.com/office/drawing/2014/chart" uri="{C3380CC4-5D6E-409C-BE32-E72D297353CC}">
              <c16:uniqueId val="{00000001-2F40-4FB4-AC22-88C2FB820A07}"/>
            </c:ext>
          </c:extLst>
        </c:ser>
        <c:dLbls>
          <c:showLegendKey val="0"/>
          <c:showVal val="0"/>
          <c:showCatName val="0"/>
          <c:showSerName val="0"/>
          <c:showPercent val="0"/>
          <c:showBubbleSize val="0"/>
        </c:dLbls>
        <c:gapWidth val="182"/>
        <c:axId val="628297856"/>
        <c:axId val="628298512"/>
      </c:barChart>
      <c:catAx>
        <c:axId val="62829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legend>
      <c:legendPos val="r"/>
      <c:layout>
        <c:manualLayout>
          <c:xMode val="edge"/>
          <c:yMode val="edge"/>
          <c:x val="0.81635450082628547"/>
          <c:y val="0.16752965059590633"/>
          <c:w val="0.18364549917371439"/>
          <c:h val="0.705804709406594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Households with Children Age 8-17</a:t>
            </a:r>
          </a:p>
        </c:rich>
      </c:tx>
      <c:layout>
        <c:manualLayout>
          <c:xMode val="edge"/>
          <c:yMode val="edge"/>
          <c:x val="0.1769582677165354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1259842519682"/>
          <c:y val="0.13811480881962926"/>
          <c:w val="0.50075774278215224"/>
          <c:h val="0.83635143168079595"/>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9973-4149-BE9A-2DE4165987B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5-9973-4149-BE9A-2DE4165987BC}"/>
              </c:ext>
            </c:extLst>
          </c:dPt>
          <c:dPt>
            <c:idx val="2"/>
            <c:invertIfNegative val="0"/>
            <c:bubble3D val="0"/>
            <c:spPr>
              <a:solidFill>
                <a:srgbClr val="FFFF00"/>
              </a:solidFill>
              <a:ln>
                <a:noFill/>
              </a:ln>
              <a:effectLst/>
            </c:spPr>
            <c:extLst>
              <c:ext xmlns:c16="http://schemas.microsoft.com/office/drawing/2014/chart" uri="{C3380CC4-5D6E-409C-BE32-E72D297353CC}">
                <c16:uniqueId val="{00000004-9973-4149-BE9A-2DE4165987B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9973-4149-BE9A-2DE4165987BC}"/>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2-9973-4149-BE9A-2DE4165987B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Minimally Involved</c:v>
                </c:pt>
                <c:pt idx="1">
                  <c:v>Personal</c:v>
                </c:pt>
                <c:pt idx="2">
                  <c:v>Holiday</c:v>
                </c:pt>
                <c:pt idx="3">
                  <c:v>Communal</c:v>
                </c:pt>
                <c:pt idx="4">
                  <c:v>Immersed</c:v>
                </c:pt>
                <c:pt idx="5">
                  <c:v>Total</c:v>
                </c:pt>
              </c:strCache>
            </c:strRef>
          </c:cat>
          <c:val>
            <c:numRef>
              <c:f>Sheet1!$B$2:$B$7</c:f>
              <c:numCache>
                <c:formatCode>0%</c:formatCode>
                <c:ptCount val="6"/>
                <c:pt idx="0">
                  <c:v>0.01</c:v>
                </c:pt>
                <c:pt idx="1">
                  <c:v>0.12</c:v>
                </c:pt>
                <c:pt idx="2">
                  <c:v>0.3</c:v>
                </c:pt>
                <c:pt idx="3">
                  <c:v>0.43</c:v>
                </c:pt>
                <c:pt idx="4">
                  <c:v>0.22</c:v>
                </c:pt>
                <c:pt idx="5">
                  <c:v>0.28000000000000003</c:v>
                </c:pt>
              </c:numCache>
            </c:numRef>
          </c:val>
          <c:extLst>
            <c:ext xmlns:c16="http://schemas.microsoft.com/office/drawing/2014/chart" uri="{C3380CC4-5D6E-409C-BE32-E72D297353CC}">
              <c16:uniqueId val="{00000000-1693-40DA-96F7-A91EA3BEC8DE}"/>
            </c:ext>
          </c:extLst>
        </c:ser>
        <c:dLbls>
          <c:showLegendKey val="0"/>
          <c:showVal val="0"/>
          <c:showCatName val="0"/>
          <c:showSerName val="0"/>
          <c:showPercent val="0"/>
          <c:showBubbleSize val="0"/>
        </c:dLbls>
        <c:gapWidth val="80"/>
        <c:axId val="628297856"/>
        <c:axId val="628298512"/>
      </c:barChart>
      <c:catAx>
        <c:axId val="6282978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Households with Children Age</a:t>
            </a:r>
            <a:r>
              <a:rPr lang="en-US" sz="1800" b="1" i="0" baseline="0" dirty="0"/>
              <a:t> &lt;5</a:t>
            </a:r>
            <a:endParaRPr lang="en-US" sz="1800" b="1" i="0" dirty="0"/>
          </a:p>
        </c:rich>
      </c:tx>
      <c:layout>
        <c:manualLayout>
          <c:xMode val="edge"/>
          <c:yMode val="edge"/>
          <c:x val="0.15695826771653543"/>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1259842519682"/>
          <c:y val="0.13811480881962926"/>
          <c:w val="0.50075774278215224"/>
          <c:h val="0.83635143168079595"/>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9973-4149-BE9A-2DE4165987B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5-9973-4149-BE9A-2DE4165987BC}"/>
              </c:ext>
            </c:extLst>
          </c:dPt>
          <c:dPt>
            <c:idx val="2"/>
            <c:invertIfNegative val="0"/>
            <c:bubble3D val="0"/>
            <c:spPr>
              <a:solidFill>
                <a:srgbClr val="FFFF00"/>
              </a:solidFill>
              <a:ln>
                <a:noFill/>
              </a:ln>
              <a:effectLst/>
            </c:spPr>
            <c:extLst>
              <c:ext xmlns:c16="http://schemas.microsoft.com/office/drawing/2014/chart" uri="{C3380CC4-5D6E-409C-BE32-E72D297353CC}">
                <c16:uniqueId val="{00000004-9973-4149-BE9A-2DE4165987B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9973-4149-BE9A-2DE4165987BC}"/>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2-9973-4149-BE9A-2DE4165987B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Minimally Involved</c:v>
                </c:pt>
                <c:pt idx="1">
                  <c:v>Personal</c:v>
                </c:pt>
                <c:pt idx="2">
                  <c:v>Holiday</c:v>
                </c:pt>
                <c:pt idx="3">
                  <c:v>Communal</c:v>
                </c:pt>
                <c:pt idx="4">
                  <c:v>Immersed</c:v>
                </c:pt>
                <c:pt idx="5">
                  <c:v>Total</c:v>
                </c:pt>
              </c:strCache>
            </c:strRef>
          </c:cat>
          <c:val>
            <c:numRef>
              <c:f>Sheet1!$B$2:$B$7</c:f>
              <c:numCache>
                <c:formatCode>0%</c:formatCode>
                <c:ptCount val="6"/>
                <c:pt idx="0">
                  <c:v>0</c:v>
                </c:pt>
                <c:pt idx="1">
                  <c:v>0.2</c:v>
                </c:pt>
                <c:pt idx="2">
                  <c:v>0.12</c:v>
                </c:pt>
                <c:pt idx="3">
                  <c:v>0.22</c:v>
                </c:pt>
                <c:pt idx="4">
                  <c:v>0.23</c:v>
                </c:pt>
                <c:pt idx="5">
                  <c:v>0.15</c:v>
                </c:pt>
              </c:numCache>
            </c:numRef>
          </c:val>
          <c:extLst>
            <c:ext xmlns:c16="http://schemas.microsoft.com/office/drawing/2014/chart" uri="{C3380CC4-5D6E-409C-BE32-E72D297353CC}">
              <c16:uniqueId val="{00000000-1693-40DA-96F7-A91EA3BEC8DE}"/>
            </c:ext>
          </c:extLst>
        </c:ser>
        <c:dLbls>
          <c:showLegendKey val="0"/>
          <c:showVal val="0"/>
          <c:showCatName val="0"/>
          <c:showSerName val="0"/>
          <c:showPercent val="0"/>
          <c:showBubbleSize val="0"/>
        </c:dLbls>
        <c:gapWidth val="80"/>
        <c:axId val="628297856"/>
        <c:axId val="628298512"/>
      </c:barChart>
      <c:catAx>
        <c:axId val="6282978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Households with Children</a:t>
            </a:r>
            <a:r>
              <a:rPr lang="en-US" sz="1800" b="1" i="0" baseline="0" dirty="0"/>
              <a:t> Age 5-17</a:t>
            </a:r>
            <a:endParaRPr lang="en-US" sz="1800" b="1" i="0" dirty="0"/>
          </a:p>
        </c:rich>
      </c:tx>
      <c:layout>
        <c:manualLayout>
          <c:xMode val="edge"/>
          <c:yMode val="edge"/>
          <c:x val="0.13362493438320211"/>
          <c:y val="6.3845992430189092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1259842519682"/>
          <c:y val="0.13811480881962926"/>
          <c:w val="0.50075774278215224"/>
          <c:h val="0.83635143168079595"/>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9973-4149-BE9A-2DE4165987B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5-9973-4149-BE9A-2DE4165987BC}"/>
              </c:ext>
            </c:extLst>
          </c:dPt>
          <c:dPt>
            <c:idx val="2"/>
            <c:invertIfNegative val="0"/>
            <c:bubble3D val="0"/>
            <c:spPr>
              <a:solidFill>
                <a:srgbClr val="FFFF00"/>
              </a:solidFill>
              <a:ln>
                <a:noFill/>
              </a:ln>
              <a:effectLst/>
            </c:spPr>
            <c:extLst>
              <c:ext xmlns:c16="http://schemas.microsoft.com/office/drawing/2014/chart" uri="{C3380CC4-5D6E-409C-BE32-E72D297353CC}">
                <c16:uniqueId val="{00000004-9973-4149-BE9A-2DE4165987B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9973-4149-BE9A-2DE4165987BC}"/>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2-9973-4149-BE9A-2DE4165987B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Minimally Involved</c:v>
                </c:pt>
                <c:pt idx="1">
                  <c:v>Personal</c:v>
                </c:pt>
                <c:pt idx="2">
                  <c:v>Holiday</c:v>
                </c:pt>
                <c:pt idx="3">
                  <c:v>Communal</c:v>
                </c:pt>
                <c:pt idx="4">
                  <c:v>Immersed</c:v>
                </c:pt>
                <c:pt idx="5">
                  <c:v>Total</c:v>
                </c:pt>
              </c:strCache>
            </c:strRef>
          </c:cat>
          <c:val>
            <c:numRef>
              <c:f>Sheet1!$B$2:$B$7</c:f>
              <c:numCache>
                <c:formatCode>0%</c:formatCode>
                <c:ptCount val="6"/>
                <c:pt idx="0">
                  <c:v>0</c:v>
                </c:pt>
                <c:pt idx="1">
                  <c:v>0.02</c:v>
                </c:pt>
                <c:pt idx="2">
                  <c:v>0.2</c:v>
                </c:pt>
                <c:pt idx="3">
                  <c:v>0.2</c:v>
                </c:pt>
                <c:pt idx="4">
                  <c:v>0.16</c:v>
                </c:pt>
                <c:pt idx="5">
                  <c:v>0.15</c:v>
                </c:pt>
              </c:numCache>
            </c:numRef>
          </c:val>
          <c:extLst>
            <c:ext xmlns:c16="http://schemas.microsoft.com/office/drawing/2014/chart" uri="{C3380CC4-5D6E-409C-BE32-E72D297353CC}">
              <c16:uniqueId val="{00000000-1693-40DA-96F7-A91EA3BEC8DE}"/>
            </c:ext>
          </c:extLst>
        </c:ser>
        <c:dLbls>
          <c:showLegendKey val="0"/>
          <c:showVal val="0"/>
          <c:showCatName val="0"/>
          <c:showSerName val="0"/>
          <c:showPercent val="0"/>
          <c:showBubbleSize val="0"/>
        </c:dLbls>
        <c:gapWidth val="80"/>
        <c:axId val="628297856"/>
        <c:axId val="628298512"/>
      </c:barChart>
      <c:catAx>
        <c:axId val="6282978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dirty="0"/>
              <a:t>% of Jewish Households </a:t>
            </a:r>
          </a:p>
          <a:p>
            <a:pPr>
              <a:defRPr b="1"/>
            </a:pPr>
            <a:r>
              <a:rPr lang="en-US" sz="1800" b="1" i="0" dirty="0"/>
              <a:t>with Adult Age 60+</a:t>
            </a:r>
          </a:p>
        </c:rich>
      </c:tx>
      <c:layout>
        <c:manualLayout>
          <c:xMode val="edge"/>
          <c:yMode val="edge"/>
          <c:x val="4.4536050640728735E-2"/>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73054898014316"/>
          <c:y val="0.13811480881962926"/>
          <c:w val="0.76063980487895189"/>
          <c:h val="0.83635143168079595"/>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9973-4149-BE9A-2DE4165987B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5-9973-4149-BE9A-2DE4165987BC}"/>
              </c:ext>
            </c:extLst>
          </c:dPt>
          <c:dPt>
            <c:idx val="2"/>
            <c:invertIfNegative val="0"/>
            <c:bubble3D val="0"/>
            <c:spPr>
              <a:solidFill>
                <a:srgbClr val="FFFF00"/>
              </a:solidFill>
              <a:ln>
                <a:noFill/>
              </a:ln>
              <a:effectLst/>
            </c:spPr>
            <c:extLst>
              <c:ext xmlns:c16="http://schemas.microsoft.com/office/drawing/2014/chart" uri="{C3380CC4-5D6E-409C-BE32-E72D297353CC}">
                <c16:uniqueId val="{00000004-9973-4149-BE9A-2DE4165987B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9973-4149-BE9A-2DE4165987BC}"/>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2-9973-4149-BE9A-2DE4165987B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Minimally Involved</c:v>
                </c:pt>
                <c:pt idx="1">
                  <c:v>Personal</c:v>
                </c:pt>
                <c:pt idx="2">
                  <c:v>Holiday</c:v>
                </c:pt>
                <c:pt idx="3">
                  <c:v>Communal</c:v>
                </c:pt>
                <c:pt idx="4">
                  <c:v>Immersed</c:v>
                </c:pt>
                <c:pt idx="5">
                  <c:v>Total</c:v>
                </c:pt>
              </c:strCache>
            </c:strRef>
          </c:cat>
          <c:val>
            <c:numRef>
              <c:f>Sheet1!$B$2:$B$7</c:f>
              <c:numCache>
                <c:formatCode>0%</c:formatCode>
                <c:ptCount val="6"/>
                <c:pt idx="0">
                  <c:v>0</c:v>
                </c:pt>
                <c:pt idx="1">
                  <c:v>0.06</c:v>
                </c:pt>
                <c:pt idx="2">
                  <c:v>0.1</c:v>
                </c:pt>
                <c:pt idx="3">
                  <c:v>0</c:v>
                </c:pt>
                <c:pt idx="4">
                  <c:v>0.08</c:v>
                </c:pt>
                <c:pt idx="5">
                  <c:v>7.0000000000000007E-2</c:v>
                </c:pt>
              </c:numCache>
            </c:numRef>
          </c:val>
          <c:extLst>
            <c:ext xmlns:c16="http://schemas.microsoft.com/office/drawing/2014/chart" uri="{C3380CC4-5D6E-409C-BE32-E72D297353CC}">
              <c16:uniqueId val="{00000000-1693-40DA-96F7-A91EA3BEC8DE}"/>
            </c:ext>
          </c:extLst>
        </c:ser>
        <c:dLbls>
          <c:showLegendKey val="0"/>
          <c:showVal val="0"/>
          <c:showCatName val="0"/>
          <c:showSerName val="0"/>
          <c:showPercent val="0"/>
          <c:showBubbleSize val="0"/>
        </c:dLbls>
        <c:gapWidth val="80"/>
        <c:axId val="628297856"/>
        <c:axId val="628298512"/>
      </c:barChart>
      <c:catAx>
        <c:axId val="6282978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298512"/>
        <c:crosses val="autoZero"/>
        <c:auto val="1"/>
        <c:lblAlgn val="ctr"/>
        <c:lblOffset val="100"/>
        <c:noMultiLvlLbl val="0"/>
      </c:catAx>
      <c:valAx>
        <c:axId val="628298512"/>
        <c:scaling>
          <c:orientation val="minMax"/>
          <c:max val="1"/>
        </c:scaling>
        <c:delete val="1"/>
        <c:axPos val="b"/>
        <c:numFmt formatCode="0%" sourceLinked="1"/>
        <c:majorTickMark val="out"/>
        <c:minorTickMark val="none"/>
        <c:tickLblPos val="nextTo"/>
        <c:crossAx val="62829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Minimally Involved</a:t>
            </a:r>
          </a:p>
        </c:rich>
      </c:tx>
      <c:layout>
        <c:manualLayout>
          <c:xMode val="edge"/>
          <c:yMode val="edge"/>
          <c:x val="0.24414474105370976"/>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Minimally Involved</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0-3306-4A79-8043-275EE99DE1D4}"/>
              </c:ext>
            </c:extLst>
          </c:dPt>
          <c:dPt>
            <c:idx val="1"/>
            <c:bubble3D val="0"/>
            <c:spPr>
              <a:solidFill>
                <a:schemeClr val="accent4"/>
              </a:solidFill>
              <a:ln>
                <a:noFill/>
              </a:ln>
              <a:effectLst/>
            </c:spPr>
            <c:extLst>
              <c:ext xmlns:c16="http://schemas.microsoft.com/office/drawing/2014/chart" uri="{C3380CC4-5D6E-409C-BE32-E72D297353CC}">
                <c16:uniqueId val="{00000001-3306-4A79-8043-275EE99DE1D4}"/>
              </c:ext>
            </c:extLst>
          </c:dPt>
          <c:dPt>
            <c:idx val="2"/>
            <c:bubble3D val="0"/>
            <c:spPr>
              <a:solidFill>
                <a:schemeClr val="accent2"/>
              </a:solidFill>
              <a:ln>
                <a:noFill/>
              </a:ln>
              <a:effectLst/>
            </c:spPr>
            <c:extLst>
              <c:ext xmlns:c16="http://schemas.microsoft.com/office/drawing/2014/chart" uri="{C3380CC4-5D6E-409C-BE32-E72D297353CC}">
                <c16:uniqueId val="{00000002-3306-4A79-8043-275EE99DE1D4}"/>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3-3306-4A79-8043-275EE99DE1D4}"/>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4-3306-4A79-8043-275EE99DE1D4}"/>
              </c:ext>
            </c:extLst>
          </c:dPt>
          <c:dLbls>
            <c:dLbl>
              <c:idx val="0"/>
              <c:layout>
                <c:manualLayout>
                  <c:x val="-9.1686511747007232E-2"/>
                  <c:y val="0.1974456317960255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306-4A79-8043-275EE99DE1D4}"/>
                </c:ext>
              </c:extLst>
            </c:dLbl>
            <c:dLbl>
              <c:idx val="2"/>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06-4A79-8043-275EE99DE1D4}"/>
                </c:ext>
              </c:extLst>
            </c:dLbl>
            <c:dLbl>
              <c:idx val="3"/>
              <c:layout>
                <c:manualLayout>
                  <c:x val="0.14141364189232444"/>
                  <c:y val="0.20307930258717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306-4A79-8043-275EE99DE1D4}"/>
                </c:ext>
              </c:extLst>
            </c:dLbl>
            <c:dLbl>
              <c:idx val="4"/>
              <c:layout>
                <c:manualLayout>
                  <c:x val="8.4520197170475639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306-4A79-8043-275EE99DE1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Sheet1!$B$2:$B$6</c:f>
              <c:numCache>
                <c:formatCode>0%</c:formatCode>
                <c:ptCount val="5"/>
                <c:pt idx="0">
                  <c:v>0.105</c:v>
                </c:pt>
                <c:pt idx="1">
                  <c:v>0.245</c:v>
                </c:pt>
                <c:pt idx="2">
                  <c:v>0.47</c:v>
                </c:pt>
                <c:pt idx="3">
                  <c:v>0.1</c:v>
                </c:pt>
                <c:pt idx="4">
                  <c:v>0.08</c:v>
                </c:pt>
              </c:numCache>
            </c:numRef>
          </c:val>
          <c:extLst>
            <c:ext xmlns:c16="http://schemas.microsoft.com/office/drawing/2014/chart" uri="{C3380CC4-5D6E-409C-BE32-E72D297353CC}">
              <c16:uniqueId val="{00000000-1693-40DA-96F7-A91EA3BEC8D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B-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1-1693-40DA-96F7-A91EA3BEC8D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D-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2-1693-40DA-96F7-A91EA3BEC8D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0F-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4-1693-40DA-96F7-A91EA3BEC8D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1-E9B9-42E5-8237-243A72D04B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0-3240-461F-8983-D250450E86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Personal</a:t>
            </a:r>
          </a:p>
        </c:rich>
      </c:tx>
      <c:layout>
        <c:manualLayout>
          <c:xMode val="edge"/>
          <c:yMode val="edge"/>
          <c:x val="0.36609596056590482"/>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Personal</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C8B4-4795-B834-9A405B49A12D}"/>
              </c:ext>
            </c:extLst>
          </c:dPt>
          <c:dPt>
            <c:idx val="1"/>
            <c:bubble3D val="0"/>
            <c:spPr>
              <a:solidFill>
                <a:schemeClr val="accent4"/>
              </a:solidFill>
              <a:ln>
                <a:noFill/>
              </a:ln>
              <a:effectLst/>
            </c:spPr>
            <c:extLst>
              <c:ext xmlns:c16="http://schemas.microsoft.com/office/drawing/2014/chart" uri="{C3380CC4-5D6E-409C-BE32-E72D297353CC}">
                <c16:uniqueId val="{00000003-C8B4-4795-B834-9A405B49A12D}"/>
              </c:ext>
            </c:extLst>
          </c:dPt>
          <c:dPt>
            <c:idx val="2"/>
            <c:bubble3D val="0"/>
            <c:spPr>
              <a:solidFill>
                <a:schemeClr val="accent2"/>
              </a:solidFill>
              <a:ln>
                <a:noFill/>
              </a:ln>
              <a:effectLst/>
            </c:spPr>
            <c:extLst>
              <c:ext xmlns:c16="http://schemas.microsoft.com/office/drawing/2014/chart" uri="{C3380CC4-5D6E-409C-BE32-E72D297353CC}">
                <c16:uniqueId val="{00000005-C8B4-4795-B834-9A405B49A12D}"/>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C8B4-4795-B834-9A405B49A12D}"/>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C8B4-4795-B834-9A405B49A12D}"/>
              </c:ext>
            </c:extLst>
          </c:dPt>
          <c:dLbls>
            <c:dLbl>
              <c:idx val="0"/>
              <c:layout>
                <c:manualLayout>
                  <c:x val="-0.18518244670635683"/>
                  <c:y val="0.16173134608173972"/>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8B4-4795-B834-9A405B49A12D}"/>
                </c:ext>
              </c:extLst>
            </c:dLbl>
            <c:dLbl>
              <c:idx val="1"/>
              <c:layout>
                <c:manualLayout>
                  <c:x val="-0.1078019973113117"/>
                  <c:y val="-6.440476190476190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8B4-4795-B834-9A405B49A12D}"/>
                </c:ext>
              </c:extLst>
            </c:dLbl>
            <c:dLbl>
              <c:idx val="4"/>
              <c:layout>
                <c:manualLayout>
                  <c:x val="3.5286153255233342E-2"/>
                  <c:y val="0.1622023809523809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8B4-4795-B834-9A405B49A1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Sheet1!$B$2:$B$6</c:f>
              <c:numCache>
                <c:formatCode>0%</c:formatCode>
                <c:ptCount val="5"/>
                <c:pt idx="0">
                  <c:v>0.39</c:v>
                </c:pt>
                <c:pt idx="1">
                  <c:v>0.13</c:v>
                </c:pt>
                <c:pt idx="2">
                  <c:v>0.24</c:v>
                </c:pt>
                <c:pt idx="3">
                  <c:v>0.21</c:v>
                </c:pt>
                <c:pt idx="4">
                  <c:v>0.03</c:v>
                </c:pt>
              </c:numCache>
            </c:numRef>
          </c:val>
          <c:extLst>
            <c:ext xmlns:c16="http://schemas.microsoft.com/office/drawing/2014/chart" uri="{C3380CC4-5D6E-409C-BE32-E72D297353CC}">
              <c16:uniqueId val="{0000000A-C8B4-4795-B834-9A405B49A12D}"/>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D-C8B4-4795-B834-9A405B49A12D}"/>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0-C8B4-4795-B834-9A405B49A12D}"/>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3-C8B4-4795-B834-9A405B49A12D}"/>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C8B4-4795-B834-9A405B49A1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6-C8B4-4795-B834-9A405B49A1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dirty="0"/>
              <a:t>Holiday</a:t>
            </a:r>
          </a:p>
        </c:rich>
      </c:tx>
      <c:layout>
        <c:manualLayout>
          <c:xMode val="edge"/>
          <c:yMode val="edge"/>
          <c:x val="0.39048620446834398"/>
          <c:y val="3.435976752905887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25255176436276"/>
          <c:y val="0.16677024746906638"/>
          <c:w val="0.5690349529479547"/>
          <c:h val="0.83322975253093368"/>
        </c:manualLayout>
      </c:layout>
      <c:pieChart>
        <c:varyColors val="1"/>
        <c:ser>
          <c:idx val="0"/>
          <c:order val="0"/>
          <c:tx>
            <c:strRef>
              <c:f>Sheet1!$B$1</c:f>
              <c:strCache>
                <c:ptCount val="1"/>
                <c:pt idx="0">
                  <c:v>Holiday</c:v>
                </c:pt>
              </c:strCache>
            </c:strRef>
          </c:tx>
          <c:spPr>
            <a:solidFill>
              <a:srgbClr val="FF0000"/>
            </a:solidFill>
          </c:spPr>
          <c:dPt>
            <c:idx val="0"/>
            <c:bubble3D val="0"/>
            <c:spPr>
              <a:solidFill>
                <a:schemeClr val="accent5"/>
              </a:solidFill>
              <a:ln>
                <a:noFill/>
              </a:ln>
              <a:effectLst/>
            </c:spPr>
            <c:extLst>
              <c:ext xmlns:c16="http://schemas.microsoft.com/office/drawing/2014/chart" uri="{C3380CC4-5D6E-409C-BE32-E72D297353CC}">
                <c16:uniqueId val="{00000001-DBA0-468D-B5D0-AE125876A55E}"/>
              </c:ext>
            </c:extLst>
          </c:dPt>
          <c:dPt>
            <c:idx val="1"/>
            <c:bubble3D val="0"/>
            <c:spPr>
              <a:solidFill>
                <a:schemeClr val="accent4"/>
              </a:solidFill>
              <a:ln>
                <a:noFill/>
              </a:ln>
              <a:effectLst/>
            </c:spPr>
            <c:extLst>
              <c:ext xmlns:c16="http://schemas.microsoft.com/office/drawing/2014/chart" uri="{C3380CC4-5D6E-409C-BE32-E72D297353CC}">
                <c16:uniqueId val="{00000003-DBA0-468D-B5D0-AE125876A55E}"/>
              </c:ext>
            </c:extLst>
          </c:dPt>
          <c:dPt>
            <c:idx val="2"/>
            <c:bubble3D val="0"/>
            <c:spPr>
              <a:solidFill>
                <a:schemeClr val="accent2"/>
              </a:solidFill>
              <a:ln>
                <a:noFill/>
              </a:ln>
              <a:effectLst/>
            </c:spPr>
            <c:extLst>
              <c:ext xmlns:c16="http://schemas.microsoft.com/office/drawing/2014/chart" uri="{C3380CC4-5D6E-409C-BE32-E72D297353CC}">
                <c16:uniqueId val="{00000005-DBA0-468D-B5D0-AE125876A55E}"/>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DBA0-468D-B5D0-AE125876A55E}"/>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DBA0-468D-B5D0-AE125876A55E}"/>
              </c:ext>
            </c:extLst>
          </c:dPt>
          <c:dLbls>
            <c:dLbl>
              <c:idx val="0"/>
              <c:layout>
                <c:manualLayout>
                  <c:x val="-0.18518244670635683"/>
                  <c:y val="0.16173134608173972"/>
                </c:manualLayout>
              </c:layout>
              <c:spPr>
                <a:noFill/>
                <a:ln w="57150">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A0-468D-B5D0-AE125876A55E}"/>
                </c:ext>
              </c:extLst>
            </c:dLbl>
            <c:dLbl>
              <c:idx val="1"/>
              <c:layout>
                <c:manualLayout>
                  <c:x val="-5.0891428205620641E-2"/>
                  <c:y val="-4.654761904761904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BA0-468D-B5D0-AE125876A55E}"/>
                </c:ext>
              </c:extLst>
            </c:dLbl>
            <c:dLbl>
              <c:idx val="2"/>
              <c:layout>
                <c:manualLayout>
                  <c:x val="0.20840567185199416"/>
                  <c:y val="-0.1001190476190476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A0-468D-B5D0-AE125876A55E}"/>
                </c:ext>
              </c:extLst>
            </c:dLbl>
            <c:dLbl>
              <c:idx val="3"/>
              <c:layout>
                <c:manualLayout>
                  <c:x val="0.17093527943153444"/>
                  <c:y val="0.1644235095613048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BA0-468D-B5D0-AE125876A55E}"/>
                </c:ext>
              </c:extLst>
            </c:dLbl>
            <c:dLbl>
              <c:idx val="4"/>
              <c:layout>
                <c:manualLayout>
                  <c:x val="8.8585237820882151E-2"/>
                  <c:y val="0.197916666666666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BA0-468D-B5D0-AE125876A5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Sheet1!$B$2:$B$6</c:f>
              <c:numCache>
                <c:formatCode>0%</c:formatCode>
                <c:ptCount val="5"/>
                <c:pt idx="0">
                  <c:v>0.36</c:v>
                </c:pt>
                <c:pt idx="1">
                  <c:v>0.24</c:v>
                </c:pt>
                <c:pt idx="2">
                  <c:v>0.18</c:v>
                </c:pt>
                <c:pt idx="3">
                  <c:v>0.14000000000000001</c:v>
                </c:pt>
                <c:pt idx="4">
                  <c:v>0.08</c:v>
                </c:pt>
              </c:numCache>
            </c:numRef>
          </c:val>
          <c:extLst>
            <c:ext xmlns:c16="http://schemas.microsoft.com/office/drawing/2014/chart" uri="{C3380CC4-5D6E-409C-BE32-E72D297353CC}">
              <c16:uniqueId val="{0000000A-DBA0-468D-B5D0-AE125876A55E}"/>
            </c:ext>
          </c:extLst>
        </c:ser>
        <c:ser>
          <c:idx val="1"/>
          <c:order val="1"/>
          <c:tx>
            <c:strRef>
              <c:f>Sheet1!#REF!</c:f>
              <c:strCache>
                <c:ptCount val="1"/>
                <c:pt idx="0">
                  <c:v>#REF!</c:v>
                </c:pt>
              </c:strCache>
            </c:strRef>
          </c:tx>
          <c:spPr>
            <a:solidFill>
              <a:schemeClr val="accent6"/>
            </a:solidFill>
          </c:spPr>
          <c:dPt>
            <c:idx val="0"/>
            <c:bubble3D val="0"/>
            <c:spPr>
              <a:solidFill>
                <a:schemeClr val="accent6"/>
              </a:solidFill>
              <a:ln>
                <a:noFill/>
              </a:ln>
              <a:effectLst/>
            </c:spPr>
            <c:extLst>
              <c:ext xmlns:c16="http://schemas.microsoft.com/office/drawing/2014/chart" uri="{C3380CC4-5D6E-409C-BE32-E72D297353CC}">
                <c16:uniqueId val="{0000000C-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0D-DBA0-468D-B5D0-AE125876A55E}"/>
            </c:ext>
          </c:extLst>
        </c:ser>
        <c:ser>
          <c:idx val="2"/>
          <c:order val="2"/>
          <c:tx>
            <c:strRef>
              <c:f>Sheet1!#REF!</c:f>
              <c:strCache>
                <c:ptCount val="1"/>
                <c:pt idx="0">
                  <c:v>#REF!</c:v>
                </c:pt>
              </c:strCache>
            </c:strRef>
          </c:tx>
          <c:spPr>
            <a:solidFill>
              <a:srgbClr val="FFFF00"/>
            </a:solidFill>
          </c:spPr>
          <c:dPt>
            <c:idx val="0"/>
            <c:bubble3D val="0"/>
            <c:spPr>
              <a:solidFill>
                <a:srgbClr val="FFFF00"/>
              </a:solidFill>
              <a:ln>
                <a:noFill/>
              </a:ln>
              <a:effectLst/>
            </c:spPr>
            <c:extLst>
              <c:ext xmlns:c16="http://schemas.microsoft.com/office/drawing/2014/chart" uri="{C3380CC4-5D6E-409C-BE32-E72D297353CC}">
                <c16:uniqueId val="{0000000F-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0-DBA0-468D-B5D0-AE125876A55E}"/>
            </c:ext>
          </c:extLst>
        </c:ser>
        <c:ser>
          <c:idx val="3"/>
          <c:order val="3"/>
          <c:tx>
            <c:strRef>
              <c:f>Sheet1!#REF!</c:f>
              <c:strCache>
                <c:ptCount val="1"/>
                <c:pt idx="0">
                  <c:v>#REF!</c:v>
                </c:pt>
              </c:strCache>
            </c:strRef>
          </c:tx>
          <c:spPr>
            <a:solidFill>
              <a:schemeClr val="accent3"/>
            </a:solidFill>
            <a:ln>
              <a:solidFill>
                <a:schemeClr val="accent3">
                  <a:lumMod val="75000"/>
                </a:schemeClr>
              </a:solidFill>
            </a:ln>
          </c:spPr>
          <c:dPt>
            <c:idx val="0"/>
            <c:bubble3D val="0"/>
            <c:spPr>
              <a:solidFill>
                <a:schemeClr val="accent3"/>
              </a:solidFill>
              <a:ln>
                <a:solidFill>
                  <a:schemeClr val="accent3">
                    <a:lumMod val="75000"/>
                  </a:schemeClr>
                </a:solidFill>
              </a:ln>
              <a:effectLst/>
            </c:spPr>
            <c:extLst>
              <c:ext xmlns:c16="http://schemas.microsoft.com/office/drawing/2014/chart" uri="{C3380CC4-5D6E-409C-BE32-E72D297353CC}">
                <c16:uniqueId val="{00000012-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3-DBA0-468D-B5D0-AE125876A55E}"/>
            </c:ext>
          </c:extLst>
        </c:ser>
        <c:ser>
          <c:idx val="4"/>
          <c:order val="4"/>
          <c:tx>
            <c:strRef>
              <c:f>Sheet1!#REF!</c:f>
              <c:strCache>
                <c:ptCount val="1"/>
                <c:pt idx="0">
                  <c:v>#REF!</c:v>
                </c:pt>
              </c:strCache>
            </c:strRef>
          </c:tx>
          <c:spPr>
            <a:solidFill>
              <a:schemeClr val="accent3">
                <a:lumMod val="50000"/>
              </a:schemeClr>
            </a:solidFill>
          </c:spPr>
          <c:dPt>
            <c:idx val="0"/>
            <c:bubble3D val="0"/>
            <c:spPr>
              <a:solidFill>
                <a:schemeClr val="accent3">
                  <a:lumMod val="50000"/>
                </a:schemeClr>
              </a:solidFill>
              <a:ln>
                <a:noFill/>
              </a:ln>
              <a:effectLst/>
            </c:spPr>
            <c:extLst>
              <c:ext xmlns:c16="http://schemas.microsoft.com/office/drawing/2014/chart" uri="{C3380CC4-5D6E-409C-BE32-E72D297353CC}">
                <c16:uniqueId val="{00000015-DBA0-468D-B5D0-AE125876A5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18-34</c:v>
                </c:pt>
                <c:pt idx="1">
                  <c:v>35-49</c:v>
                </c:pt>
                <c:pt idx="2">
                  <c:v>50-64</c:v>
                </c:pt>
                <c:pt idx="3">
                  <c:v>65-74</c:v>
                </c:pt>
                <c:pt idx="4">
                  <c:v>75+</c:v>
                </c:pt>
              </c:strCache>
            </c:strRef>
          </c:cat>
          <c:val>
            <c:numRef>
              <c:f>Sheet1!#REF!</c:f>
              <c:numCache>
                <c:formatCode>General</c:formatCode>
                <c:ptCount val="1"/>
                <c:pt idx="0">
                  <c:v>1</c:v>
                </c:pt>
              </c:numCache>
            </c:numRef>
          </c:val>
          <c:extLst>
            <c:ext xmlns:c16="http://schemas.microsoft.com/office/drawing/2014/chart" uri="{C3380CC4-5D6E-409C-BE32-E72D297353CC}">
              <c16:uniqueId val="{00000016-DBA0-468D-B5D0-AE125876A5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E0DF557-AD9C-41DC-AC24-405D863AB561}" type="datetimeFigureOut">
              <a:rPr lang="en-US" smtClean="0"/>
              <a:pPr/>
              <a:t>1/6/2021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09DAB2C-5A7C-4E52-9B71-DFD1DAF55F27}" type="slidenum">
              <a:rPr lang="en-US" smtClean="0"/>
              <a:pPr/>
              <a:t>‹#›</a:t>
            </a:fld>
            <a:endParaRPr lang="en-US"/>
          </a:p>
        </p:txBody>
      </p:sp>
    </p:spTree>
    <p:extLst>
      <p:ext uri="{BB962C8B-B14F-4D97-AF65-F5344CB8AC3E}">
        <p14:creationId xmlns:p14="http://schemas.microsoft.com/office/powerpoint/2010/main" val="185758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209DAB2C-5A7C-4E52-9B71-DFD1DAF55F27}" type="slidenum">
              <a:rPr lang="en-US" smtClean="0"/>
              <a:pPr/>
              <a:t>2</a:t>
            </a:fld>
            <a:endParaRPr lang="en-US"/>
          </a:p>
        </p:txBody>
      </p:sp>
    </p:spTree>
    <p:extLst>
      <p:ext uri="{BB962C8B-B14F-4D97-AF65-F5344CB8AC3E}">
        <p14:creationId xmlns:p14="http://schemas.microsoft.com/office/powerpoint/2010/main" val="345814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9DAB2C-5A7C-4E52-9B71-DFD1DAF55F27}" type="slidenum">
              <a:rPr lang="en-US" smtClean="0"/>
              <a:pPr/>
              <a:t>17</a:t>
            </a:fld>
            <a:endParaRPr lang="en-US"/>
          </a:p>
        </p:txBody>
      </p:sp>
    </p:spTree>
    <p:extLst>
      <p:ext uri="{BB962C8B-B14F-4D97-AF65-F5344CB8AC3E}">
        <p14:creationId xmlns:p14="http://schemas.microsoft.com/office/powerpoint/2010/main" val="168356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this will be covered in more depth in DEI workshop where we’ll talk more about what makes Interfaith families feel welcome and unwelcome.</a:t>
            </a:r>
          </a:p>
        </p:txBody>
      </p:sp>
      <p:sp>
        <p:nvSpPr>
          <p:cNvPr id="4" name="Slide Number Placeholder 3"/>
          <p:cNvSpPr>
            <a:spLocks noGrp="1"/>
          </p:cNvSpPr>
          <p:nvPr>
            <p:ph type="sldNum" sz="quarter" idx="5"/>
          </p:nvPr>
        </p:nvSpPr>
        <p:spPr/>
        <p:txBody>
          <a:bodyPr/>
          <a:lstStyle/>
          <a:p>
            <a:fld id="{209DAB2C-5A7C-4E52-9B71-DFD1DAF55F27}" type="slidenum">
              <a:rPr lang="en-US" smtClean="0"/>
              <a:pPr/>
              <a:t>27</a:t>
            </a:fld>
            <a:endParaRPr lang="en-US"/>
          </a:p>
        </p:txBody>
      </p:sp>
    </p:spTree>
    <p:extLst>
      <p:ext uri="{BB962C8B-B14F-4D97-AF65-F5344CB8AC3E}">
        <p14:creationId xmlns:p14="http://schemas.microsoft.com/office/powerpoint/2010/main" val="200114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9DAB2C-5A7C-4E52-9B71-DFD1DAF55F27}" type="slidenum">
              <a:rPr lang="en-US" smtClean="0"/>
              <a:pPr/>
              <a:t>37</a:t>
            </a:fld>
            <a:endParaRPr lang="en-US"/>
          </a:p>
        </p:txBody>
      </p:sp>
    </p:spTree>
    <p:extLst>
      <p:ext uri="{BB962C8B-B14F-4D97-AF65-F5344CB8AC3E}">
        <p14:creationId xmlns:p14="http://schemas.microsoft.com/office/powerpoint/2010/main" val="161594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209DAB2C-5A7C-4E52-9B71-DFD1DAF55F27}" type="slidenum">
              <a:rPr lang="en-US" smtClean="0"/>
              <a:pPr/>
              <a:t>65</a:t>
            </a:fld>
            <a:endParaRPr lang="en-US"/>
          </a:p>
        </p:txBody>
      </p:sp>
    </p:spTree>
    <p:extLst>
      <p:ext uri="{BB962C8B-B14F-4D97-AF65-F5344CB8AC3E}">
        <p14:creationId xmlns:p14="http://schemas.microsoft.com/office/powerpoint/2010/main" val="423264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C096F9-2200-4BDA-A56A-A69E9C2786ED}" type="datetime1">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BE5CC-E917-4E29-AF88-98F6CBB78B13}" type="datetime1">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7DD83-70F8-41C6-B73A-8D9A5392785D}" type="datetime1">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2" name="Picture 1" descr="ROSE_PPT-art-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53144" cy="6860284"/>
          </a:xfrm>
          <a:prstGeom prst="rect">
            <a:avLst/>
          </a:prstGeom>
        </p:spPr>
      </p:pic>
      <p:sp>
        <p:nvSpPr>
          <p:cNvPr id="4" name="Title 3"/>
          <p:cNvSpPr>
            <a:spLocks noGrp="1"/>
          </p:cNvSpPr>
          <p:nvPr>
            <p:ph type="title"/>
          </p:nvPr>
        </p:nvSpPr>
        <p:spPr>
          <a:xfrm>
            <a:off x="1143000" y="2795940"/>
            <a:ext cx="5857170" cy="860073"/>
          </a:xfrm>
          <a:prstGeom prst="rect">
            <a:avLst/>
          </a:prstGeom>
        </p:spPr>
        <p:txBody>
          <a:bodyPr vert="horz" lIns="0" tIns="0" rIns="0" bIns="0" anchor="b" anchorCtr="0"/>
          <a:lstStyle>
            <a:lvl1pPr>
              <a:lnSpc>
                <a:spcPts val="3400"/>
              </a:lnSpc>
              <a:defRPr sz="3200" cap="none" spc="100" baseline="0">
                <a:solidFill>
                  <a:srgbClr val="0D4D8B"/>
                </a:solidFill>
                <a:latin typeface="Work Sans ExtraLight"/>
                <a:cs typeface="Work Sans ExtraLight"/>
              </a:defRPr>
            </a:lvl1pPr>
          </a:lstStyle>
          <a:p>
            <a:r>
              <a:rPr lang="en-US" dirty="0"/>
              <a:t>Click to edit Master title style</a:t>
            </a:r>
          </a:p>
        </p:txBody>
      </p:sp>
      <p:sp>
        <p:nvSpPr>
          <p:cNvPr id="9" name="Text Placeholder 8"/>
          <p:cNvSpPr>
            <a:spLocks noGrp="1"/>
          </p:cNvSpPr>
          <p:nvPr>
            <p:ph type="body" sz="quarter" idx="10"/>
          </p:nvPr>
        </p:nvSpPr>
        <p:spPr>
          <a:xfrm>
            <a:off x="1162755" y="3656013"/>
            <a:ext cx="5837415" cy="627946"/>
          </a:xfrm>
          <a:prstGeom prst="rect">
            <a:avLst/>
          </a:prstGeom>
        </p:spPr>
        <p:txBody>
          <a:bodyPr vert="horz" lIns="0" tIns="0"/>
          <a:lstStyle>
            <a:lvl1pPr>
              <a:defRPr sz="1800">
                <a:solidFill>
                  <a:schemeClr val="tx1">
                    <a:lumMod val="75000"/>
                    <a:lumOff val="25000"/>
                  </a:schemeClr>
                </a:solidFill>
                <a:latin typeface="Work Sans Light"/>
                <a:cs typeface="Work Sans Light"/>
              </a:defRPr>
            </a:lvl1pPr>
          </a:lstStyle>
          <a:p>
            <a:pPr lvl="0"/>
            <a:r>
              <a:rPr lang="en-US" dirty="0"/>
              <a:t>Click to edit Master text styles</a:t>
            </a:r>
          </a:p>
        </p:txBody>
      </p:sp>
      <p:pic>
        <p:nvPicPr>
          <p:cNvPr id="10" name="Picture 9" descr="ROSE_title-logo-0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740" y="839299"/>
            <a:ext cx="1856260" cy="1272106"/>
          </a:xfrm>
          <a:prstGeom prst="rect">
            <a:avLst/>
          </a:prstGeom>
        </p:spPr>
      </p:pic>
    </p:spTree>
    <p:extLst>
      <p:ext uri="{BB962C8B-B14F-4D97-AF65-F5344CB8AC3E}">
        <p14:creationId xmlns:p14="http://schemas.microsoft.com/office/powerpoint/2010/main" val="196190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Content - centered">
    <p:spTree>
      <p:nvGrpSpPr>
        <p:cNvPr id="1" name=""/>
        <p:cNvGrpSpPr/>
        <p:nvPr/>
      </p:nvGrpSpPr>
      <p:grpSpPr>
        <a:xfrm>
          <a:off x="0" y="0"/>
          <a:ext cx="0" cy="0"/>
          <a:chOff x="0" y="0"/>
          <a:chExt cx="0" cy="0"/>
        </a:xfrm>
      </p:grpSpPr>
      <p:sp>
        <p:nvSpPr>
          <p:cNvPr id="2" name="Title 1"/>
          <p:cNvSpPr>
            <a:spLocks noGrp="1"/>
          </p:cNvSpPr>
          <p:nvPr>
            <p:ph type="title"/>
          </p:nvPr>
        </p:nvSpPr>
        <p:spPr>
          <a:xfrm>
            <a:off x="1158522" y="1008942"/>
            <a:ext cx="6855178" cy="613833"/>
          </a:xfrm>
          <a:prstGeom prst="rect">
            <a:avLst/>
          </a:prstGeom>
        </p:spPr>
        <p:txBody>
          <a:bodyPr lIns="0" rIns="0" anchor="t" anchorCtr="0">
            <a:normAutofit/>
          </a:bodyPr>
          <a:lstStyle>
            <a:lvl1pPr algn="ctr">
              <a:lnSpc>
                <a:spcPts val="2800"/>
              </a:lnSpc>
              <a:defRPr sz="3200" spc="10">
                <a:solidFill>
                  <a:srgbClr val="0D4D8B"/>
                </a:solidFill>
                <a:latin typeface="Work Sans ExtraLight"/>
                <a:cs typeface="Work Sans ExtraLight"/>
              </a:defRPr>
            </a:lvl1pPr>
          </a:lstStyle>
          <a:p>
            <a:r>
              <a:rPr lang="en-US" dirty="0"/>
              <a:t>Click to edit Master title style</a:t>
            </a:r>
          </a:p>
        </p:txBody>
      </p:sp>
      <p:sp>
        <p:nvSpPr>
          <p:cNvPr id="3" name="Content Placeholder 2"/>
          <p:cNvSpPr>
            <a:spLocks noGrp="1"/>
          </p:cNvSpPr>
          <p:nvPr>
            <p:ph idx="1"/>
          </p:nvPr>
        </p:nvSpPr>
        <p:spPr>
          <a:xfrm>
            <a:off x="1158522" y="1718733"/>
            <a:ext cx="6855178" cy="4199465"/>
          </a:xfrm>
          <a:prstGeom prst="rect">
            <a:avLst/>
          </a:prstGeom>
        </p:spPr>
        <p:txBody>
          <a:bodyPr lIns="0" rIns="0"/>
          <a:lstStyle>
            <a:lvl1pPr algn="ctr">
              <a:spcAft>
                <a:spcPts val="2000"/>
              </a:spcAft>
              <a:defRPr sz="2000" b="0" i="0" spc="0">
                <a:solidFill>
                  <a:schemeClr val="tx1">
                    <a:lumMod val="75000"/>
                    <a:lumOff val="25000"/>
                  </a:schemeClr>
                </a:solidFill>
                <a:latin typeface="Work Sans"/>
                <a:cs typeface="Work Sans"/>
              </a:defRPr>
            </a:lvl1pPr>
            <a:lvl2pPr>
              <a:buClr>
                <a:srgbClr val="96C127"/>
              </a:buClr>
              <a:buSzPct val="85000"/>
              <a:defRPr sz="1800" b="0" i="0" spc="10">
                <a:solidFill>
                  <a:schemeClr val="tx1"/>
                </a:solidFill>
                <a:latin typeface="Arial"/>
                <a:cs typeface="Arial"/>
              </a:defRPr>
            </a:lvl2pPr>
            <a:lvl3pPr marL="822960" indent="-182880">
              <a:buSzPct val="85000"/>
              <a:buFont typeface="Lucida Grande"/>
              <a:buChar char="-"/>
              <a:defRPr sz="1800" b="0" i="0" spc="10">
                <a:solidFill>
                  <a:schemeClr val="tx1"/>
                </a:solidFill>
                <a:latin typeface="Arial"/>
                <a:cs typeface="Arial"/>
              </a:defRPr>
            </a:lvl3pPr>
            <a:lvl4pPr>
              <a:buSzPct val="85000"/>
              <a:defRPr sz="1800" b="0" i="0" spc="10">
                <a:solidFill>
                  <a:schemeClr val="tx1"/>
                </a:solidFill>
                <a:latin typeface="Arial"/>
                <a:cs typeface="Arial"/>
              </a:defRPr>
            </a:lvl4pPr>
            <a:lvl5pPr>
              <a:buSzPct val="85000"/>
              <a:defRPr sz="1800" b="0" i="0" spc="10">
                <a:solidFill>
                  <a:schemeClr val="tx1"/>
                </a:solidFill>
                <a:latin typeface="Arial"/>
                <a:cs typeface="Arial"/>
              </a:defRPr>
            </a:lvl5pPr>
          </a:lstStyle>
          <a:p>
            <a:pPr lvl="0"/>
            <a:r>
              <a:rPr lang="en-US" dirty="0"/>
              <a:t>Click to edit Master text styles</a:t>
            </a:r>
          </a:p>
        </p:txBody>
      </p:sp>
      <p:sp>
        <p:nvSpPr>
          <p:cNvPr id="4" name="TextBox 3"/>
          <p:cNvSpPr txBox="1"/>
          <p:nvPr userDrawn="1"/>
        </p:nvSpPr>
        <p:spPr>
          <a:xfrm>
            <a:off x="8184444" y="6472762"/>
            <a:ext cx="395112" cy="207749"/>
          </a:xfrm>
          <a:prstGeom prst="rect">
            <a:avLst/>
          </a:prstGeom>
          <a:noFill/>
        </p:spPr>
        <p:txBody>
          <a:bodyPr wrap="square" bIns="0" rtlCol="0" anchor="b" anchorCtr="0">
            <a:spAutoFit/>
          </a:bodyPr>
          <a:lstStyle/>
          <a:p>
            <a:pPr algn="ctr"/>
            <a:fld id="{E176CE38-A2D1-D543-966D-4D0213A15F98}" type="slidenum">
              <a:rPr lang="en-US" sz="1000" smtClean="0">
                <a:solidFill>
                  <a:schemeClr val="bg1"/>
                </a:solidFill>
                <a:latin typeface="Work Sans SemiBold"/>
                <a:cs typeface="Work Sans SemiBold"/>
              </a:rPr>
              <a:t>‹#›</a:t>
            </a:fld>
            <a:endParaRPr lang="en-US" sz="1000" dirty="0">
              <a:solidFill>
                <a:schemeClr val="bg1"/>
              </a:solidFill>
              <a:latin typeface="Work Sans SemiBold"/>
              <a:cs typeface="Work Sans SemiBold"/>
            </a:endParaRPr>
          </a:p>
        </p:txBody>
      </p:sp>
      <p:cxnSp>
        <p:nvCxnSpPr>
          <p:cNvPr id="7" name="Straight Connector 6"/>
          <p:cNvCxnSpPr/>
          <p:nvPr userDrawn="1"/>
        </p:nvCxnSpPr>
        <p:spPr>
          <a:xfrm flipH="1">
            <a:off x="0" y="1515549"/>
            <a:ext cx="9144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10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380566"/>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932618-0CB0-4EAF-8F49-E2F92743E127}" type="datetime1">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356350"/>
            <a:ext cx="2133600" cy="365125"/>
          </a:xfrm>
        </p:spPr>
        <p:txBody>
          <a:bodyPr/>
          <a:lstStyle>
            <a:lvl1pPr>
              <a:defRPr>
                <a:solidFill>
                  <a:schemeClr val="tx1"/>
                </a:solidFill>
              </a:defRPr>
            </a:lvl1pPr>
          </a:lstStyle>
          <a:p>
            <a:fld id="{A7EC73D7-73A8-4CB4-88FE-3E57190CFFA6}" type="slidenum">
              <a:rPr lang="en-US" smtClean="0"/>
              <a:pPr/>
              <a:t>‹#›</a:t>
            </a:fld>
            <a:endParaRPr lang="en-US" dirty="0"/>
          </a:p>
        </p:txBody>
      </p:sp>
      <p:pic>
        <p:nvPicPr>
          <p:cNvPr id="9" name="Picture 8">
            <a:extLst>
              <a:ext uri="{FF2B5EF4-FFF2-40B4-BE49-F238E27FC236}">
                <a16:creationId xmlns:a16="http://schemas.microsoft.com/office/drawing/2014/main" id="{E5A1275A-13BB-4507-BA1C-389562CC3A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166" y="6019800"/>
            <a:ext cx="1195387" cy="7887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0BBBE-2C4D-4430-A5DA-D5DD89C12964}" type="datetime1">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52935D-CD8E-40DE-8817-AF130DEB88B0}" type="datetime1">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BE9C7-93CC-4A90-AAA1-C06186CB5C67}" type="datetime1">
              <a:rPr lang="en-US" smtClean="0"/>
              <a:pPr/>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DF05-4BAC-4500-BFD3-03B208E8DCB5}" type="datetime1">
              <a:rPr lang="en-US" smtClean="0"/>
              <a:pPr/>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54210-1E06-410C-894D-8EFF53FCDA97}" type="datetime1">
              <a:rPr lang="en-US" smtClean="0"/>
              <a:pPr/>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56B0E8-115C-4BEA-AB16-543CEA9F5D68}" type="datetime1">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39421-FBBC-464D-AA77-E3149062D3F2}" type="datetime1">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2D7B2-78A4-46AC-A69A-442A62EC64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B9261-6C2A-4B64-BA58-5304806834F6}" type="datetime1">
              <a:rPr lang="en-US" smtClean="0"/>
              <a:pPr/>
              <a:t>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2D7B2-78A4-46AC-A69A-442A62EC64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17.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simonanalytics@gmail.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1" y="6242560"/>
            <a:ext cx="2977444" cy="169277"/>
          </a:xfrm>
          <a:prstGeom prst="rect">
            <a:avLst/>
          </a:prstGeom>
          <a:noFill/>
        </p:spPr>
        <p:txBody>
          <a:bodyPr wrap="square" lIns="0" tIns="0" rIns="0" bIns="0" rtlCol="0">
            <a:spAutoFit/>
          </a:bodyPr>
          <a:lstStyle/>
          <a:p>
            <a:r>
              <a:rPr lang="en-US" sz="1100" cap="all" spc="100" dirty="0">
                <a:solidFill>
                  <a:schemeClr val="tx1">
                    <a:lumMod val="75000"/>
                    <a:lumOff val="25000"/>
                  </a:schemeClr>
                </a:solidFill>
                <a:latin typeface="Work Sans SemiBold"/>
                <a:cs typeface="Work Sans SemiBold"/>
              </a:rPr>
              <a:t>January 7, 2020</a:t>
            </a:r>
          </a:p>
        </p:txBody>
      </p:sp>
      <p:cxnSp>
        <p:nvCxnSpPr>
          <p:cNvPr id="14" name="Straight Connector 13"/>
          <p:cNvCxnSpPr/>
          <p:nvPr/>
        </p:nvCxnSpPr>
        <p:spPr>
          <a:xfrm flipH="1">
            <a:off x="0" y="6176449"/>
            <a:ext cx="9144000" cy="0"/>
          </a:xfrm>
          <a:prstGeom prst="line">
            <a:avLst/>
          </a:prstGeom>
          <a:ln w="12700">
            <a:solidFill>
              <a:schemeClr val="bg1">
                <a:lumMod val="75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19" name="Title 3">
            <a:extLst>
              <a:ext uri="{FF2B5EF4-FFF2-40B4-BE49-F238E27FC236}">
                <a16:creationId xmlns:a16="http://schemas.microsoft.com/office/drawing/2014/main" id="{A245175B-D306-47A7-B673-3666F38ACCC0}"/>
              </a:ext>
            </a:extLst>
          </p:cNvPr>
          <p:cNvSpPr>
            <a:spLocks noGrp="1"/>
          </p:cNvSpPr>
          <p:nvPr>
            <p:ph type="title"/>
          </p:nvPr>
        </p:nvSpPr>
        <p:spPr>
          <a:xfrm>
            <a:off x="1643415" y="1498167"/>
            <a:ext cx="6026892" cy="2763110"/>
          </a:xfrm>
        </p:spPr>
        <p:txBody>
          <a:bodyPr/>
          <a:lstStyle/>
          <a:p>
            <a:pPr algn="ctr"/>
            <a:r>
              <a:rPr lang="en-US" sz="3600" dirty="0"/>
              <a:t>Jewish Community Study Deep Dive: Jewish Engagement and Connection</a:t>
            </a:r>
          </a:p>
        </p:txBody>
      </p:sp>
    </p:spTree>
    <p:extLst>
      <p:ext uri="{BB962C8B-B14F-4D97-AF65-F5344CB8AC3E}">
        <p14:creationId xmlns:p14="http://schemas.microsoft.com/office/powerpoint/2010/main" val="2139983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lstStyle/>
          <a:p>
            <a:r>
              <a:rPr lang="en-US" dirty="0"/>
              <a:t>Personal Activities </a:t>
            </a:r>
            <a:r>
              <a:rPr lang="en-US" sz="2400" dirty="0"/>
              <a:t>(Past Year)</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513114043"/>
              </p:ext>
            </p:extLst>
          </p:nvPr>
        </p:nvGraphicFramePr>
        <p:xfrm>
          <a:off x="457200" y="138112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10</a:t>
            </a:fld>
            <a:endParaRPr lang="en-US" dirty="0"/>
          </a:p>
        </p:txBody>
      </p:sp>
    </p:spTree>
    <p:extLst>
      <p:ext uri="{BB962C8B-B14F-4D97-AF65-F5344CB8AC3E}">
        <p14:creationId xmlns:p14="http://schemas.microsoft.com/office/powerpoint/2010/main" val="337538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p:txBody>
          <a:bodyPr/>
          <a:lstStyle/>
          <a:p>
            <a:r>
              <a:rPr lang="en-US" dirty="0"/>
              <a:t>Demographics</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11</a:t>
            </a:fld>
            <a:endParaRPr lang="en-US" dirty="0"/>
          </a:p>
        </p:txBody>
      </p:sp>
    </p:spTree>
    <p:extLst>
      <p:ext uri="{BB962C8B-B14F-4D97-AF65-F5344CB8AC3E}">
        <p14:creationId xmlns:p14="http://schemas.microsoft.com/office/powerpoint/2010/main" val="171219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Age </a:t>
            </a:r>
            <a:br>
              <a:rPr lang="en-US" dirty="0"/>
            </a:br>
            <a:r>
              <a:rPr lang="en-US" sz="2200" dirty="0"/>
              <a:t>(% of Jewish Respondents)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598091885"/>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12</a:t>
            </a:fld>
            <a:endParaRPr lang="en-US" dirty="0"/>
          </a:p>
        </p:txBody>
      </p:sp>
      <p:graphicFrame>
        <p:nvGraphicFramePr>
          <p:cNvPr id="5" name="Content Placeholder 6">
            <a:extLst>
              <a:ext uri="{FF2B5EF4-FFF2-40B4-BE49-F238E27FC236}">
                <a16:creationId xmlns:a16="http://schemas.microsoft.com/office/drawing/2014/main" id="{E274E2BA-D38A-4726-AAC5-DF501499CD5F}"/>
              </a:ext>
            </a:extLst>
          </p:cNvPr>
          <p:cNvGraphicFramePr>
            <a:graphicFrameLocks/>
          </p:cNvGraphicFramePr>
          <p:nvPr>
            <p:extLst>
              <p:ext uri="{D42A27DB-BD31-4B8C-83A1-F6EECF244321}">
                <p14:modId xmlns:p14="http://schemas.microsoft.com/office/powerpoint/2010/main" val="2351753943"/>
              </p:ext>
            </p:extLst>
          </p:nvPr>
        </p:nvGraphicFramePr>
        <p:xfrm>
          <a:off x="3017520" y="1555376"/>
          <a:ext cx="3124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6">
            <a:extLst>
              <a:ext uri="{FF2B5EF4-FFF2-40B4-BE49-F238E27FC236}">
                <a16:creationId xmlns:a16="http://schemas.microsoft.com/office/drawing/2014/main" id="{978864A7-8DE4-442F-86B8-8CEBE7A4FEC8}"/>
              </a:ext>
            </a:extLst>
          </p:cNvPr>
          <p:cNvGraphicFramePr>
            <a:graphicFrameLocks/>
          </p:cNvGraphicFramePr>
          <p:nvPr>
            <p:extLst>
              <p:ext uri="{D42A27DB-BD31-4B8C-83A1-F6EECF244321}">
                <p14:modId xmlns:p14="http://schemas.microsoft.com/office/powerpoint/2010/main" val="1858270117"/>
              </p:ext>
            </p:extLst>
          </p:nvPr>
        </p:nvGraphicFramePr>
        <p:xfrm>
          <a:off x="5762513" y="1555376"/>
          <a:ext cx="31242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2607C3B1-0D4D-4422-898E-6007AABB94BA}"/>
              </a:ext>
            </a:extLst>
          </p:cNvPr>
          <p:cNvGraphicFramePr>
            <a:graphicFrameLocks/>
          </p:cNvGraphicFramePr>
          <p:nvPr>
            <p:extLst>
              <p:ext uri="{D42A27DB-BD31-4B8C-83A1-F6EECF244321}">
                <p14:modId xmlns:p14="http://schemas.microsoft.com/office/powerpoint/2010/main" val="3676229751"/>
              </p:ext>
            </p:extLst>
          </p:nvPr>
        </p:nvGraphicFramePr>
        <p:xfrm>
          <a:off x="1647713" y="3751729"/>
          <a:ext cx="31242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6">
            <a:extLst>
              <a:ext uri="{FF2B5EF4-FFF2-40B4-BE49-F238E27FC236}">
                <a16:creationId xmlns:a16="http://schemas.microsoft.com/office/drawing/2014/main" id="{F07293AF-F8AC-48E7-8420-63C41132D8BA}"/>
              </a:ext>
            </a:extLst>
          </p:cNvPr>
          <p:cNvGraphicFramePr>
            <a:graphicFrameLocks/>
          </p:cNvGraphicFramePr>
          <p:nvPr>
            <p:extLst>
              <p:ext uri="{D42A27DB-BD31-4B8C-83A1-F6EECF244321}">
                <p14:modId xmlns:p14="http://schemas.microsoft.com/office/powerpoint/2010/main" val="3538863268"/>
              </p:ext>
            </p:extLst>
          </p:nvPr>
        </p:nvGraphicFramePr>
        <p:xfrm>
          <a:off x="4505661" y="3737385"/>
          <a:ext cx="3124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4176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Gender</a:t>
            </a:r>
            <a:br>
              <a:rPr lang="en-US" dirty="0"/>
            </a:br>
            <a:r>
              <a:rPr lang="en-US" sz="2200" dirty="0"/>
              <a:t>(% of Jewish Respondents)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2572504415"/>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13</a:t>
            </a:fld>
            <a:endParaRPr lang="en-US" dirty="0"/>
          </a:p>
        </p:txBody>
      </p:sp>
      <p:graphicFrame>
        <p:nvGraphicFramePr>
          <p:cNvPr id="5" name="Content Placeholder 6">
            <a:extLst>
              <a:ext uri="{FF2B5EF4-FFF2-40B4-BE49-F238E27FC236}">
                <a16:creationId xmlns:a16="http://schemas.microsoft.com/office/drawing/2014/main" id="{E274E2BA-D38A-4726-AAC5-DF501499CD5F}"/>
              </a:ext>
            </a:extLst>
          </p:cNvPr>
          <p:cNvGraphicFramePr>
            <a:graphicFrameLocks/>
          </p:cNvGraphicFramePr>
          <p:nvPr>
            <p:extLst>
              <p:ext uri="{D42A27DB-BD31-4B8C-83A1-F6EECF244321}">
                <p14:modId xmlns:p14="http://schemas.microsoft.com/office/powerpoint/2010/main" val="732646286"/>
              </p:ext>
            </p:extLst>
          </p:nvPr>
        </p:nvGraphicFramePr>
        <p:xfrm>
          <a:off x="3017520" y="1555376"/>
          <a:ext cx="3124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6">
            <a:extLst>
              <a:ext uri="{FF2B5EF4-FFF2-40B4-BE49-F238E27FC236}">
                <a16:creationId xmlns:a16="http://schemas.microsoft.com/office/drawing/2014/main" id="{978864A7-8DE4-442F-86B8-8CEBE7A4FEC8}"/>
              </a:ext>
            </a:extLst>
          </p:cNvPr>
          <p:cNvGraphicFramePr>
            <a:graphicFrameLocks/>
          </p:cNvGraphicFramePr>
          <p:nvPr>
            <p:extLst>
              <p:ext uri="{D42A27DB-BD31-4B8C-83A1-F6EECF244321}">
                <p14:modId xmlns:p14="http://schemas.microsoft.com/office/powerpoint/2010/main" val="2932518976"/>
              </p:ext>
            </p:extLst>
          </p:nvPr>
        </p:nvGraphicFramePr>
        <p:xfrm>
          <a:off x="5762513" y="1555376"/>
          <a:ext cx="31242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2607C3B1-0D4D-4422-898E-6007AABB94BA}"/>
              </a:ext>
            </a:extLst>
          </p:cNvPr>
          <p:cNvGraphicFramePr>
            <a:graphicFrameLocks/>
          </p:cNvGraphicFramePr>
          <p:nvPr>
            <p:extLst>
              <p:ext uri="{D42A27DB-BD31-4B8C-83A1-F6EECF244321}">
                <p14:modId xmlns:p14="http://schemas.microsoft.com/office/powerpoint/2010/main" val="746129835"/>
              </p:ext>
            </p:extLst>
          </p:nvPr>
        </p:nvGraphicFramePr>
        <p:xfrm>
          <a:off x="1647713" y="3751729"/>
          <a:ext cx="31242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6">
            <a:extLst>
              <a:ext uri="{FF2B5EF4-FFF2-40B4-BE49-F238E27FC236}">
                <a16:creationId xmlns:a16="http://schemas.microsoft.com/office/drawing/2014/main" id="{F07293AF-F8AC-48E7-8420-63C41132D8BA}"/>
              </a:ext>
            </a:extLst>
          </p:cNvPr>
          <p:cNvGraphicFramePr>
            <a:graphicFrameLocks/>
          </p:cNvGraphicFramePr>
          <p:nvPr>
            <p:extLst>
              <p:ext uri="{D42A27DB-BD31-4B8C-83A1-F6EECF244321}">
                <p14:modId xmlns:p14="http://schemas.microsoft.com/office/powerpoint/2010/main" val="2850693283"/>
              </p:ext>
            </p:extLst>
          </p:nvPr>
        </p:nvGraphicFramePr>
        <p:xfrm>
          <a:off x="4505661" y="3737385"/>
          <a:ext cx="3124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1273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a:extLst>
              <a:ext uri="{FF2B5EF4-FFF2-40B4-BE49-F238E27FC236}">
                <a16:creationId xmlns:a16="http://schemas.microsoft.com/office/drawing/2014/main" id="{969F3D7D-81E4-4C18-A795-316CE83AF82E}"/>
              </a:ext>
            </a:extLst>
          </p:cNvPr>
          <p:cNvGraphicFramePr>
            <a:graphicFrameLocks/>
          </p:cNvGraphicFramePr>
          <p:nvPr>
            <p:extLst>
              <p:ext uri="{D42A27DB-BD31-4B8C-83A1-F6EECF244321}">
                <p14:modId xmlns:p14="http://schemas.microsoft.com/office/powerpoint/2010/main" val="166073245"/>
              </p:ext>
            </p:extLst>
          </p:nvPr>
        </p:nvGraphicFramePr>
        <p:xfrm>
          <a:off x="4505661" y="3777727"/>
          <a:ext cx="31242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4832EA1E-F8E1-4EBB-B73E-379C7833AA7E}"/>
              </a:ext>
            </a:extLst>
          </p:cNvPr>
          <p:cNvGraphicFramePr>
            <a:graphicFrameLocks/>
          </p:cNvGraphicFramePr>
          <p:nvPr>
            <p:extLst>
              <p:ext uri="{D42A27DB-BD31-4B8C-83A1-F6EECF244321}">
                <p14:modId xmlns:p14="http://schemas.microsoft.com/office/powerpoint/2010/main" val="955600561"/>
              </p:ext>
            </p:extLst>
          </p:nvPr>
        </p:nvGraphicFramePr>
        <p:xfrm>
          <a:off x="1647713" y="3781313"/>
          <a:ext cx="31242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Marital Status</a:t>
            </a:r>
            <a:br>
              <a:rPr lang="en-US" dirty="0"/>
            </a:br>
            <a:r>
              <a:rPr lang="en-US" sz="2200" dirty="0"/>
              <a:t>(% of Jewish Households)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015649903"/>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14</a:t>
            </a:fld>
            <a:endParaRPr lang="en-US" dirty="0"/>
          </a:p>
        </p:txBody>
      </p:sp>
      <p:graphicFrame>
        <p:nvGraphicFramePr>
          <p:cNvPr id="10" name="Content Placeholder 6">
            <a:extLst>
              <a:ext uri="{FF2B5EF4-FFF2-40B4-BE49-F238E27FC236}">
                <a16:creationId xmlns:a16="http://schemas.microsoft.com/office/drawing/2014/main" id="{E7776829-BA21-4761-953A-E661C169227F}"/>
              </a:ext>
            </a:extLst>
          </p:cNvPr>
          <p:cNvGraphicFramePr>
            <a:graphicFrameLocks/>
          </p:cNvGraphicFramePr>
          <p:nvPr>
            <p:extLst>
              <p:ext uri="{D42A27DB-BD31-4B8C-83A1-F6EECF244321}">
                <p14:modId xmlns:p14="http://schemas.microsoft.com/office/powerpoint/2010/main" val="3208885830"/>
              </p:ext>
            </p:extLst>
          </p:nvPr>
        </p:nvGraphicFramePr>
        <p:xfrm>
          <a:off x="3001384" y="1546411"/>
          <a:ext cx="31242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6">
            <a:extLst>
              <a:ext uri="{FF2B5EF4-FFF2-40B4-BE49-F238E27FC236}">
                <a16:creationId xmlns:a16="http://schemas.microsoft.com/office/drawing/2014/main" id="{5DC3D032-01B2-4FAD-A17B-7F27FEFC2CBE}"/>
              </a:ext>
            </a:extLst>
          </p:cNvPr>
          <p:cNvGraphicFramePr>
            <a:graphicFrameLocks/>
          </p:cNvGraphicFramePr>
          <p:nvPr>
            <p:extLst>
              <p:ext uri="{D42A27DB-BD31-4B8C-83A1-F6EECF244321}">
                <p14:modId xmlns:p14="http://schemas.microsoft.com/office/powerpoint/2010/main" val="182526832"/>
              </p:ext>
            </p:extLst>
          </p:nvPr>
        </p:nvGraphicFramePr>
        <p:xfrm>
          <a:off x="5832438" y="1537446"/>
          <a:ext cx="3124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8629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Presence of Children in HH</a:t>
            </a:r>
            <a:br>
              <a:rPr lang="en-US" dirty="0"/>
            </a:br>
            <a:r>
              <a:rPr lang="en-US" sz="2200" dirty="0"/>
              <a:t>(% of Jewish Households)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777322855"/>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15</a:t>
            </a:fld>
            <a:endParaRPr lang="en-US" dirty="0"/>
          </a:p>
        </p:txBody>
      </p:sp>
      <p:graphicFrame>
        <p:nvGraphicFramePr>
          <p:cNvPr id="5" name="Content Placeholder 6">
            <a:extLst>
              <a:ext uri="{FF2B5EF4-FFF2-40B4-BE49-F238E27FC236}">
                <a16:creationId xmlns:a16="http://schemas.microsoft.com/office/drawing/2014/main" id="{E274E2BA-D38A-4726-AAC5-DF501499CD5F}"/>
              </a:ext>
            </a:extLst>
          </p:cNvPr>
          <p:cNvGraphicFramePr>
            <a:graphicFrameLocks/>
          </p:cNvGraphicFramePr>
          <p:nvPr>
            <p:extLst>
              <p:ext uri="{D42A27DB-BD31-4B8C-83A1-F6EECF244321}">
                <p14:modId xmlns:p14="http://schemas.microsoft.com/office/powerpoint/2010/main" val="330075331"/>
              </p:ext>
            </p:extLst>
          </p:nvPr>
        </p:nvGraphicFramePr>
        <p:xfrm>
          <a:off x="3017520" y="1555376"/>
          <a:ext cx="3124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6">
            <a:extLst>
              <a:ext uri="{FF2B5EF4-FFF2-40B4-BE49-F238E27FC236}">
                <a16:creationId xmlns:a16="http://schemas.microsoft.com/office/drawing/2014/main" id="{978864A7-8DE4-442F-86B8-8CEBE7A4FEC8}"/>
              </a:ext>
            </a:extLst>
          </p:cNvPr>
          <p:cNvGraphicFramePr>
            <a:graphicFrameLocks/>
          </p:cNvGraphicFramePr>
          <p:nvPr>
            <p:extLst>
              <p:ext uri="{D42A27DB-BD31-4B8C-83A1-F6EECF244321}">
                <p14:modId xmlns:p14="http://schemas.microsoft.com/office/powerpoint/2010/main" val="2909772914"/>
              </p:ext>
            </p:extLst>
          </p:nvPr>
        </p:nvGraphicFramePr>
        <p:xfrm>
          <a:off x="5762513" y="1555376"/>
          <a:ext cx="31242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2607C3B1-0D4D-4422-898E-6007AABB94BA}"/>
              </a:ext>
            </a:extLst>
          </p:cNvPr>
          <p:cNvGraphicFramePr>
            <a:graphicFrameLocks/>
          </p:cNvGraphicFramePr>
          <p:nvPr>
            <p:extLst>
              <p:ext uri="{D42A27DB-BD31-4B8C-83A1-F6EECF244321}">
                <p14:modId xmlns:p14="http://schemas.microsoft.com/office/powerpoint/2010/main" val="2870557509"/>
              </p:ext>
            </p:extLst>
          </p:nvPr>
        </p:nvGraphicFramePr>
        <p:xfrm>
          <a:off x="1647713" y="3751729"/>
          <a:ext cx="31242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6">
            <a:extLst>
              <a:ext uri="{FF2B5EF4-FFF2-40B4-BE49-F238E27FC236}">
                <a16:creationId xmlns:a16="http://schemas.microsoft.com/office/drawing/2014/main" id="{F07293AF-F8AC-48E7-8420-63C41132D8BA}"/>
              </a:ext>
            </a:extLst>
          </p:cNvPr>
          <p:cNvGraphicFramePr>
            <a:graphicFrameLocks/>
          </p:cNvGraphicFramePr>
          <p:nvPr>
            <p:extLst>
              <p:ext uri="{D42A27DB-BD31-4B8C-83A1-F6EECF244321}">
                <p14:modId xmlns:p14="http://schemas.microsoft.com/office/powerpoint/2010/main" val="3133996031"/>
              </p:ext>
            </p:extLst>
          </p:nvPr>
        </p:nvGraphicFramePr>
        <p:xfrm>
          <a:off x="4505661" y="3737385"/>
          <a:ext cx="3124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2752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a:extLst>
              <a:ext uri="{FF2B5EF4-FFF2-40B4-BE49-F238E27FC236}">
                <a16:creationId xmlns:a16="http://schemas.microsoft.com/office/drawing/2014/main" id="{B24CFB4A-2DDA-4B31-8DC1-98B73F7A46E3}"/>
              </a:ext>
            </a:extLst>
          </p:cNvPr>
          <p:cNvGraphicFramePr>
            <a:graphicFrameLocks/>
          </p:cNvGraphicFramePr>
          <p:nvPr>
            <p:extLst>
              <p:ext uri="{D42A27DB-BD31-4B8C-83A1-F6EECF244321}">
                <p14:modId xmlns:p14="http://schemas.microsoft.com/office/powerpoint/2010/main" val="2884516110"/>
              </p:ext>
            </p:extLst>
          </p:nvPr>
        </p:nvGraphicFramePr>
        <p:xfrm>
          <a:off x="4487731" y="3742764"/>
          <a:ext cx="31242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6">
            <a:extLst>
              <a:ext uri="{FF2B5EF4-FFF2-40B4-BE49-F238E27FC236}">
                <a16:creationId xmlns:a16="http://schemas.microsoft.com/office/drawing/2014/main" id="{6071B8A1-C665-4E68-BF86-F7835F2F08B0}"/>
              </a:ext>
            </a:extLst>
          </p:cNvPr>
          <p:cNvGraphicFramePr>
            <a:graphicFrameLocks/>
          </p:cNvGraphicFramePr>
          <p:nvPr>
            <p:extLst>
              <p:ext uri="{D42A27DB-BD31-4B8C-83A1-F6EECF244321}">
                <p14:modId xmlns:p14="http://schemas.microsoft.com/office/powerpoint/2010/main" val="1935388889"/>
              </p:ext>
            </p:extLst>
          </p:nvPr>
        </p:nvGraphicFramePr>
        <p:xfrm>
          <a:off x="1651298" y="3751729"/>
          <a:ext cx="31242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Region</a:t>
            </a:r>
            <a:br>
              <a:rPr lang="en-US" dirty="0"/>
            </a:br>
            <a:r>
              <a:rPr lang="en-US" sz="2200" dirty="0"/>
              <a:t>(% of Jewish Households)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2495850458"/>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16</a:t>
            </a:fld>
            <a:endParaRPr lang="en-US" dirty="0"/>
          </a:p>
        </p:txBody>
      </p:sp>
      <p:graphicFrame>
        <p:nvGraphicFramePr>
          <p:cNvPr id="10" name="Content Placeholder 6">
            <a:extLst>
              <a:ext uri="{FF2B5EF4-FFF2-40B4-BE49-F238E27FC236}">
                <a16:creationId xmlns:a16="http://schemas.microsoft.com/office/drawing/2014/main" id="{0D77B6F1-B4B4-494A-AA74-97DEA2D3A606}"/>
              </a:ext>
            </a:extLst>
          </p:cNvPr>
          <p:cNvGraphicFramePr>
            <a:graphicFrameLocks/>
          </p:cNvGraphicFramePr>
          <p:nvPr>
            <p:extLst>
              <p:ext uri="{D42A27DB-BD31-4B8C-83A1-F6EECF244321}">
                <p14:modId xmlns:p14="http://schemas.microsoft.com/office/powerpoint/2010/main" val="2036431665"/>
              </p:ext>
            </p:extLst>
          </p:nvPr>
        </p:nvGraphicFramePr>
        <p:xfrm>
          <a:off x="3022899" y="1562548"/>
          <a:ext cx="31242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6">
            <a:extLst>
              <a:ext uri="{FF2B5EF4-FFF2-40B4-BE49-F238E27FC236}">
                <a16:creationId xmlns:a16="http://schemas.microsoft.com/office/drawing/2014/main" id="{255B3FE7-3DEC-4C79-AEE6-BC316F5777FE}"/>
              </a:ext>
            </a:extLst>
          </p:cNvPr>
          <p:cNvGraphicFramePr>
            <a:graphicFrameLocks/>
          </p:cNvGraphicFramePr>
          <p:nvPr>
            <p:extLst>
              <p:ext uri="{D42A27DB-BD31-4B8C-83A1-F6EECF244321}">
                <p14:modId xmlns:p14="http://schemas.microsoft.com/office/powerpoint/2010/main" val="149089962"/>
              </p:ext>
            </p:extLst>
          </p:nvPr>
        </p:nvGraphicFramePr>
        <p:xfrm>
          <a:off x="5622663" y="1564340"/>
          <a:ext cx="3124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31863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a:extLst>
              <a:ext uri="{FF2B5EF4-FFF2-40B4-BE49-F238E27FC236}">
                <a16:creationId xmlns:a16="http://schemas.microsoft.com/office/drawing/2014/main" id="{D931C276-903D-4171-8C53-ABD75F1A9F62}"/>
              </a:ext>
            </a:extLst>
          </p:cNvPr>
          <p:cNvGraphicFramePr>
            <a:graphicFrameLocks/>
          </p:cNvGraphicFramePr>
          <p:nvPr>
            <p:extLst>
              <p:ext uri="{D42A27DB-BD31-4B8C-83A1-F6EECF244321}">
                <p14:modId xmlns:p14="http://schemas.microsoft.com/office/powerpoint/2010/main" val="3501498601"/>
              </p:ext>
            </p:extLst>
          </p:nvPr>
        </p:nvGraphicFramePr>
        <p:xfrm>
          <a:off x="317351" y="3751729"/>
          <a:ext cx="31242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Region</a:t>
            </a:r>
            <a:br>
              <a:rPr lang="en-US" dirty="0"/>
            </a:br>
            <a:r>
              <a:rPr lang="en-US" sz="2200" dirty="0"/>
              <a:t>(% of Jewish Respondents)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312778854"/>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17</a:t>
            </a:fld>
            <a:endParaRPr lang="en-US" dirty="0"/>
          </a:p>
        </p:txBody>
      </p:sp>
      <p:graphicFrame>
        <p:nvGraphicFramePr>
          <p:cNvPr id="9" name="Content Placeholder 6">
            <a:extLst>
              <a:ext uri="{FF2B5EF4-FFF2-40B4-BE49-F238E27FC236}">
                <a16:creationId xmlns:a16="http://schemas.microsoft.com/office/drawing/2014/main" id="{31B2F50F-C6F6-4D85-BD39-D4C90663BE1F}"/>
              </a:ext>
            </a:extLst>
          </p:cNvPr>
          <p:cNvGraphicFramePr>
            <a:graphicFrameLocks/>
          </p:cNvGraphicFramePr>
          <p:nvPr>
            <p:extLst>
              <p:ext uri="{D42A27DB-BD31-4B8C-83A1-F6EECF244321}">
                <p14:modId xmlns:p14="http://schemas.microsoft.com/office/powerpoint/2010/main" val="339254904"/>
              </p:ext>
            </p:extLst>
          </p:nvPr>
        </p:nvGraphicFramePr>
        <p:xfrm>
          <a:off x="2990625" y="1557169"/>
          <a:ext cx="31242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ontent Placeholder 6">
            <a:extLst>
              <a:ext uri="{FF2B5EF4-FFF2-40B4-BE49-F238E27FC236}">
                <a16:creationId xmlns:a16="http://schemas.microsoft.com/office/drawing/2014/main" id="{89A1A125-837D-4633-9177-22A873F11C5D}"/>
              </a:ext>
            </a:extLst>
          </p:cNvPr>
          <p:cNvGraphicFramePr>
            <a:graphicFrameLocks/>
          </p:cNvGraphicFramePr>
          <p:nvPr>
            <p:extLst>
              <p:ext uri="{D42A27DB-BD31-4B8C-83A1-F6EECF244321}">
                <p14:modId xmlns:p14="http://schemas.microsoft.com/office/powerpoint/2010/main" val="1910643360"/>
              </p:ext>
            </p:extLst>
          </p:nvPr>
        </p:nvGraphicFramePr>
        <p:xfrm>
          <a:off x="5719482" y="1542825"/>
          <a:ext cx="3124200" cy="213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ontent Placeholder 6">
            <a:extLst>
              <a:ext uri="{FF2B5EF4-FFF2-40B4-BE49-F238E27FC236}">
                <a16:creationId xmlns:a16="http://schemas.microsoft.com/office/drawing/2014/main" id="{CFCAB7A8-9E7D-446D-81B7-C71A512B0AB6}"/>
              </a:ext>
            </a:extLst>
          </p:cNvPr>
          <p:cNvGraphicFramePr>
            <a:graphicFrameLocks/>
          </p:cNvGraphicFramePr>
          <p:nvPr>
            <p:extLst>
              <p:ext uri="{D42A27DB-BD31-4B8C-83A1-F6EECF244321}">
                <p14:modId xmlns:p14="http://schemas.microsoft.com/office/powerpoint/2010/main" val="2676933491"/>
              </p:ext>
            </p:extLst>
          </p:nvPr>
        </p:nvGraphicFramePr>
        <p:xfrm>
          <a:off x="2992419" y="3732007"/>
          <a:ext cx="3124200" cy="2133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ontent Placeholder 6">
            <a:extLst>
              <a:ext uri="{FF2B5EF4-FFF2-40B4-BE49-F238E27FC236}">
                <a16:creationId xmlns:a16="http://schemas.microsoft.com/office/drawing/2014/main" id="{3ACECBCE-2899-4C3B-82BF-45057F836B02}"/>
              </a:ext>
            </a:extLst>
          </p:cNvPr>
          <p:cNvGraphicFramePr>
            <a:graphicFrameLocks/>
          </p:cNvGraphicFramePr>
          <p:nvPr>
            <p:extLst>
              <p:ext uri="{D42A27DB-BD31-4B8C-83A1-F6EECF244321}">
                <p14:modId xmlns:p14="http://schemas.microsoft.com/office/powerpoint/2010/main" val="132353947"/>
              </p:ext>
            </p:extLst>
          </p:nvPr>
        </p:nvGraphicFramePr>
        <p:xfrm>
          <a:off x="5721276" y="3728421"/>
          <a:ext cx="3124200" cy="2133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35730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Years Lived in Area </a:t>
            </a:r>
            <a:br>
              <a:rPr lang="en-US" dirty="0"/>
            </a:br>
            <a:r>
              <a:rPr lang="en-US" sz="2200" dirty="0"/>
              <a:t>(% of Jewish Respondents)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2530355638"/>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18</a:t>
            </a:fld>
            <a:endParaRPr lang="en-US" dirty="0"/>
          </a:p>
        </p:txBody>
      </p:sp>
      <p:graphicFrame>
        <p:nvGraphicFramePr>
          <p:cNvPr id="5" name="Content Placeholder 6">
            <a:extLst>
              <a:ext uri="{FF2B5EF4-FFF2-40B4-BE49-F238E27FC236}">
                <a16:creationId xmlns:a16="http://schemas.microsoft.com/office/drawing/2014/main" id="{E274E2BA-D38A-4726-AAC5-DF501499CD5F}"/>
              </a:ext>
            </a:extLst>
          </p:cNvPr>
          <p:cNvGraphicFramePr>
            <a:graphicFrameLocks/>
          </p:cNvGraphicFramePr>
          <p:nvPr>
            <p:extLst>
              <p:ext uri="{D42A27DB-BD31-4B8C-83A1-F6EECF244321}">
                <p14:modId xmlns:p14="http://schemas.microsoft.com/office/powerpoint/2010/main" val="4141601540"/>
              </p:ext>
            </p:extLst>
          </p:nvPr>
        </p:nvGraphicFramePr>
        <p:xfrm>
          <a:off x="3017520" y="1555376"/>
          <a:ext cx="3124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6">
            <a:extLst>
              <a:ext uri="{FF2B5EF4-FFF2-40B4-BE49-F238E27FC236}">
                <a16:creationId xmlns:a16="http://schemas.microsoft.com/office/drawing/2014/main" id="{978864A7-8DE4-442F-86B8-8CEBE7A4FEC8}"/>
              </a:ext>
            </a:extLst>
          </p:cNvPr>
          <p:cNvGraphicFramePr>
            <a:graphicFrameLocks/>
          </p:cNvGraphicFramePr>
          <p:nvPr>
            <p:extLst>
              <p:ext uri="{D42A27DB-BD31-4B8C-83A1-F6EECF244321}">
                <p14:modId xmlns:p14="http://schemas.microsoft.com/office/powerpoint/2010/main" val="2412882241"/>
              </p:ext>
            </p:extLst>
          </p:nvPr>
        </p:nvGraphicFramePr>
        <p:xfrm>
          <a:off x="5762513" y="1555376"/>
          <a:ext cx="31242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2607C3B1-0D4D-4422-898E-6007AABB94BA}"/>
              </a:ext>
            </a:extLst>
          </p:cNvPr>
          <p:cNvGraphicFramePr>
            <a:graphicFrameLocks/>
          </p:cNvGraphicFramePr>
          <p:nvPr>
            <p:extLst>
              <p:ext uri="{D42A27DB-BD31-4B8C-83A1-F6EECF244321}">
                <p14:modId xmlns:p14="http://schemas.microsoft.com/office/powerpoint/2010/main" val="2312772726"/>
              </p:ext>
            </p:extLst>
          </p:nvPr>
        </p:nvGraphicFramePr>
        <p:xfrm>
          <a:off x="1647713" y="3751729"/>
          <a:ext cx="31242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6">
            <a:extLst>
              <a:ext uri="{FF2B5EF4-FFF2-40B4-BE49-F238E27FC236}">
                <a16:creationId xmlns:a16="http://schemas.microsoft.com/office/drawing/2014/main" id="{F07293AF-F8AC-48E7-8420-63C41132D8BA}"/>
              </a:ext>
            </a:extLst>
          </p:cNvPr>
          <p:cNvGraphicFramePr>
            <a:graphicFrameLocks/>
          </p:cNvGraphicFramePr>
          <p:nvPr>
            <p:extLst>
              <p:ext uri="{D42A27DB-BD31-4B8C-83A1-F6EECF244321}">
                <p14:modId xmlns:p14="http://schemas.microsoft.com/office/powerpoint/2010/main" val="531080114"/>
              </p:ext>
            </p:extLst>
          </p:nvPr>
        </p:nvGraphicFramePr>
        <p:xfrm>
          <a:off x="4505661" y="3737385"/>
          <a:ext cx="3124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4329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p:txBody>
          <a:bodyPr/>
          <a:lstStyle/>
          <a:p>
            <a:r>
              <a:rPr lang="en-US" dirty="0"/>
              <a:t>RELIGION</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19</a:t>
            </a:fld>
            <a:endParaRPr lang="en-US" dirty="0"/>
          </a:p>
        </p:txBody>
      </p:sp>
    </p:spTree>
    <p:extLst>
      <p:ext uri="{BB962C8B-B14F-4D97-AF65-F5344CB8AC3E}">
        <p14:creationId xmlns:p14="http://schemas.microsoft.com/office/powerpoint/2010/main" val="346437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198" y="1001729"/>
            <a:ext cx="7772400" cy="1470025"/>
          </a:xfrm>
        </p:spPr>
        <p:txBody>
          <a:bodyPr>
            <a:normAutofit/>
          </a:bodyPr>
          <a:lstStyle/>
          <a:p>
            <a:r>
              <a:rPr lang="en-US" dirty="0"/>
              <a:t>Workshop on Jewish Engagement and Connection</a:t>
            </a:r>
          </a:p>
        </p:txBody>
      </p:sp>
      <p:sp>
        <p:nvSpPr>
          <p:cNvPr id="3" name="Subtitle 2"/>
          <p:cNvSpPr>
            <a:spLocks noGrp="1"/>
          </p:cNvSpPr>
          <p:nvPr>
            <p:ph type="subTitle" idx="1"/>
          </p:nvPr>
        </p:nvSpPr>
        <p:spPr>
          <a:xfrm>
            <a:off x="685800" y="3200400"/>
            <a:ext cx="7772400" cy="3352800"/>
          </a:xfrm>
        </p:spPr>
        <p:txBody>
          <a:bodyPr>
            <a:noAutofit/>
          </a:bodyPr>
          <a:lstStyle/>
          <a:p>
            <a:r>
              <a:rPr lang="en-US" sz="2800" dirty="0">
                <a:solidFill>
                  <a:schemeClr val="tx1"/>
                </a:solidFill>
              </a:rPr>
              <a:t>by</a:t>
            </a:r>
          </a:p>
          <a:p>
            <a:r>
              <a:rPr lang="en-US" sz="2800" dirty="0">
                <a:solidFill>
                  <a:schemeClr val="tx1"/>
                </a:solidFill>
              </a:rPr>
              <a:t>Fran Simon</a:t>
            </a:r>
          </a:p>
          <a:p>
            <a:endParaRPr lang="en-US" sz="2800" dirty="0">
              <a:solidFill>
                <a:schemeClr val="tx1"/>
              </a:solidFill>
            </a:endParaRPr>
          </a:p>
          <a:p>
            <a:endParaRPr lang="en-US" sz="2800" dirty="0">
              <a:solidFill>
                <a:schemeClr val="tx1"/>
              </a:solidFill>
            </a:endParaRPr>
          </a:p>
          <a:p>
            <a:endParaRPr lang="en-US" sz="900" dirty="0">
              <a:solidFill>
                <a:schemeClr val="tx1"/>
              </a:solidFill>
            </a:endParaRPr>
          </a:p>
          <a:p>
            <a:r>
              <a:rPr lang="en-US" sz="2400" dirty="0">
                <a:solidFill>
                  <a:schemeClr val="tx1"/>
                </a:solidFill>
              </a:rPr>
              <a:t> Jan 2021</a:t>
            </a:r>
          </a:p>
        </p:txBody>
      </p:sp>
      <p:pic>
        <p:nvPicPr>
          <p:cNvPr id="7" name="Picture 6">
            <a:extLst>
              <a:ext uri="{FF2B5EF4-FFF2-40B4-BE49-F238E27FC236}">
                <a16:creationId xmlns:a16="http://schemas.microsoft.com/office/drawing/2014/main" id="{9FB97F10-F531-452C-8E45-6A296387F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387" y="4114800"/>
            <a:ext cx="2058021" cy="13579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8E911AB4-EB4B-4B65-86F6-20F194D79C91}"/>
              </a:ext>
            </a:extLst>
          </p:cNvPr>
          <p:cNvGraphicFramePr>
            <a:graphicFrameLocks/>
          </p:cNvGraphicFramePr>
          <p:nvPr>
            <p:extLst>
              <p:ext uri="{D42A27DB-BD31-4B8C-83A1-F6EECF244321}">
                <p14:modId xmlns:p14="http://schemas.microsoft.com/office/powerpoint/2010/main" val="394636124"/>
              </p:ext>
            </p:extLst>
          </p:nvPr>
        </p:nvGraphicFramePr>
        <p:xfrm>
          <a:off x="4505661" y="3788485"/>
          <a:ext cx="31242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6">
            <a:extLst>
              <a:ext uri="{FF2B5EF4-FFF2-40B4-BE49-F238E27FC236}">
                <a16:creationId xmlns:a16="http://schemas.microsoft.com/office/drawing/2014/main" id="{79B2508D-8D05-4079-8387-D474BC141792}"/>
              </a:ext>
            </a:extLst>
          </p:cNvPr>
          <p:cNvGraphicFramePr>
            <a:graphicFrameLocks/>
          </p:cNvGraphicFramePr>
          <p:nvPr>
            <p:extLst>
              <p:ext uri="{D42A27DB-BD31-4B8C-83A1-F6EECF244321}">
                <p14:modId xmlns:p14="http://schemas.microsoft.com/office/powerpoint/2010/main" val="1942616526"/>
              </p:ext>
            </p:extLst>
          </p:nvPr>
        </p:nvGraphicFramePr>
        <p:xfrm>
          <a:off x="1647713" y="3792071"/>
          <a:ext cx="3124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6">
            <a:extLst>
              <a:ext uri="{FF2B5EF4-FFF2-40B4-BE49-F238E27FC236}">
                <a16:creationId xmlns:a16="http://schemas.microsoft.com/office/drawing/2014/main" id="{62E19218-47E9-49FA-A1D7-B1E864D25836}"/>
              </a:ext>
            </a:extLst>
          </p:cNvPr>
          <p:cNvGraphicFramePr>
            <a:graphicFrameLocks/>
          </p:cNvGraphicFramePr>
          <p:nvPr>
            <p:extLst>
              <p:ext uri="{D42A27DB-BD31-4B8C-83A1-F6EECF244321}">
                <p14:modId xmlns:p14="http://schemas.microsoft.com/office/powerpoint/2010/main" val="3014256799"/>
              </p:ext>
            </p:extLst>
          </p:nvPr>
        </p:nvGraphicFramePr>
        <p:xfrm>
          <a:off x="5827059" y="1532067"/>
          <a:ext cx="31242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7C2DC4C9-4BD8-4770-84A2-709D663C5EC1}"/>
              </a:ext>
            </a:extLst>
          </p:cNvPr>
          <p:cNvGraphicFramePr>
            <a:graphicFrameLocks/>
          </p:cNvGraphicFramePr>
          <p:nvPr>
            <p:extLst>
              <p:ext uri="{D42A27DB-BD31-4B8C-83A1-F6EECF244321}">
                <p14:modId xmlns:p14="http://schemas.microsoft.com/office/powerpoint/2010/main" val="2453546284"/>
              </p:ext>
            </p:extLst>
          </p:nvPr>
        </p:nvGraphicFramePr>
        <p:xfrm>
          <a:off x="3001383" y="1541032"/>
          <a:ext cx="3124200" cy="21336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Type of Jewish Person</a:t>
            </a:r>
            <a:br>
              <a:rPr lang="en-US" dirty="0"/>
            </a:br>
            <a:r>
              <a:rPr lang="en-US" sz="2200" dirty="0"/>
              <a:t>(% of Jewish Respondents)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2554353513"/>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20</a:t>
            </a:fld>
            <a:endParaRPr lang="en-US" dirty="0"/>
          </a:p>
        </p:txBody>
      </p:sp>
    </p:spTree>
    <p:extLst>
      <p:ext uri="{BB962C8B-B14F-4D97-AF65-F5344CB8AC3E}">
        <p14:creationId xmlns:p14="http://schemas.microsoft.com/office/powerpoint/2010/main" val="185053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8C51CD03-F32D-47CD-ABE0-C73633277B72}"/>
              </a:ext>
            </a:extLst>
          </p:cNvPr>
          <p:cNvGraphicFramePr>
            <a:graphicFrameLocks/>
          </p:cNvGraphicFramePr>
          <p:nvPr>
            <p:extLst>
              <p:ext uri="{D42A27DB-BD31-4B8C-83A1-F6EECF244321}">
                <p14:modId xmlns:p14="http://schemas.microsoft.com/office/powerpoint/2010/main" val="107551347"/>
              </p:ext>
            </p:extLst>
          </p:nvPr>
        </p:nvGraphicFramePr>
        <p:xfrm>
          <a:off x="4487731" y="3739178"/>
          <a:ext cx="31242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6">
            <a:extLst>
              <a:ext uri="{FF2B5EF4-FFF2-40B4-BE49-F238E27FC236}">
                <a16:creationId xmlns:a16="http://schemas.microsoft.com/office/drawing/2014/main" id="{0E1E89D8-1BB0-4498-ACC9-70945422D725}"/>
              </a:ext>
            </a:extLst>
          </p:cNvPr>
          <p:cNvGraphicFramePr>
            <a:graphicFrameLocks/>
          </p:cNvGraphicFramePr>
          <p:nvPr>
            <p:extLst>
              <p:ext uri="{D42A27DB-BD31-4B8C-83A1-F6EECF244321}">
                <p14:modId xmlns:p14="http://schemas.microsoft.com/office/powerpoint/2010/main" val="830225243"/>
              </p:ext>
            </p:extLst>
          </p:nvPr>
        </p:nvGraphicFramePr>
        <p:xfrm>
          <a:off x="1651298" y="3742764"/>
          <a:ext cx="3124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6">
            <a:extLst>
              <a:ext uri="{FF2B5EF4-FFF2-40B4-BE49-F238E27FC236}">
                <a16:creationId xmlns:a16="http://schemas.microsoft.com/office/drawing/2014/main" id="{45FDE748-3DB1-4A68-9DC4-BBAEDFD491F2}"/>
              </a:ext>
            </a:extLst>
          </p:cNvPr>
          <p:cNvGraphicFramePr>
            <a:graphicFrameLocks/>
          </p:cNvGraphicFramePr>
          <p:nvPr>
            <p:extLst>
              <p:ext uri="{D42A27DB-BD31-4B8C-83A1-F6EECF244321}">
                <p14:modId xmlns:p14="http://schemas.microsoft.com/office/powerpoint/2010/main" val="3486229897"/>
              </p:ext>
            </p:extLst>
          </p:nvPr>
        </p:nvGraphicFramePr>
        <p:xfrm>
          <a:off x="5622663" y="1542825"/>
          <a:ext cx="31242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FB21BE8E-DB4E-4CC7-A134-789F95FF2654}"/>
              </a:ext>
            </a:extLst>
          </p:cNvPr>
          <p:cNvGraphicFramePr>
            <a:graphicFrameLocks/>
          </p:cNvGraphicFramePr>
          <p:nvPr>
            <p:extLst>
              <p:ext uri="{D42A27DB-BD31-4B8C-83A1-F6EECF244321}">
                <p14:modId xmlns:p14="http://schemas.microsoft.com/office/powerpoint/2010/main" val="2780885806"/>
              </p:ext>
            </p:extLst>
          </p:nvPr>
        </p:nvGraphicFramePr>
        <p:xfrm>
          <a:off x="3012141" y="1546411"/>
          <a:ext cx="3124200" cy="21336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Denomination</a:t>
            </a:r>
            <a:br>
              <a:rPr lang="en-US" dirty="0"/>
            </a:br>
            <a:r>
              <a:rPr lang="en-US" sz="2200" dirty="0"/>
              <a:t>(% of Jewish Respondents)</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048490039"/>
              </p:ext>
            </p:extLst>
          </p:nvPr>
        </p:nvGraphicFramePr>
        <p:xfrm>
          <a:off x="304800" y="1555376"/>
          <a:ext cx="3124200" cy="213360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21</a:t>
            </a:fld>
            <a:endParaRPr lang="en-US" dirty="0"/>
          </a:p>
        </p:txBody>
      </p:sp>
    </p:spTree>
    <p:extLst>
      <p:ext uri="{BB962C8B-B14F-4D97-AF65-F5344CB8AC3E}">
        <p14:creationId xmlns:p14="http://schemas.microsoft.com/office/powerpoint/2010/main" val="141798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p:txBody>
          <a:bodyPr/>
          <a:lstStyle/>
          <a:p>
            <a:r>
              <a:rPr lang="en-US" dirty="0"/>
              <a:t>Jewish life of non-synagogue Members</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22</a:t>
            </a:fld>
            <a:endParaRPr lang="en-US" dirty="0"/>
          </a:p>
        </p:txBody>
      </p:sp>
    </p:spTree>
    <p:extLst>
      <p:ext uri="{BB962C8B-B14F-4D97-AF65-F5344CB8AC3E}">
        <p14:creationId xmlns:p14="http://schemas.microsoft.com/office/powerpoint/2010/main" val="245599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F9965DE-D06C-443B-827F-21A5351649A9}"/>
              </a:ext>
            </a:extLst>
          </p:cNvPr>
          <p:cNvGraphicFramePr/>
          <p:nvPr>
            <p:extLst>
              <p:ext uri="{D42A27DB-BD31-4B8C-83A1-F6EECF244321}">
                <p14:modId xmlns:p14="http://schemas.microsoft.com/office/powerpoint/2010/main" val="3997239335"/>
              </p:ext>
            </p:extLst>
          </p:nvPr>
        </p:nvGraphicFramePr>
        <p:xfrm>
          <a:off x="457200" y="2362200"/>
          <a:ext cx="8229599"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sz="3800" dirty="0"/>
              <a:t>Jewish Life of Non-Synagogue Members</a:t>
            </a:r>
          </a:p>
        </p:txBody>
      </p:sp>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23</a:t>
            </a:fld>
            <a:endParaRPr lang="en-US" dirty="0"/>
          </a:p>
        </p:txBody>
      </p:sp>
      <p:sp>
        <p:nvSpPr>
          <p:cNvPr id="5" name="Content Placeholder 4">
            <a:extLst>
              <a:ext uri="{FF2B5EF4-FFF2-40B4-BE49-F238E27FC236}">
                <a16:creationId xmlns:a16="http://schemas.microsoft.com/office/drawing/2014/main" id="{E9B0280B-7E03-44BF-9A50-69F91344336D}"/>
              </a:ext>
            </a:extLst>
          </p:cNvPr>
          <p:cNvSpPr>
            <a:spLocks noGrp="1"/>
          </p:cNvSpPr>
          <p:nvPr>
            <p:ph idx="1"/>
          </p:nvPr>
        </p:nvSpPr>
        <p:spPr/>
        <p:txBody>
          <a:bodyPr/>
          <a:lstStyle/>
          <a:p>
            <a:pPr marL="0" indent="0">
              <a:buNone/>
            </a:pPr>
            <a:r>
              <a:rPr lang="en-US" sz="1800" dirty="0">
                <a:latin typeface="Calibri" panose="020F0502020204030204" pitchFamily="34" charset="0"/>
                <a:ea typeface="Calibri" panose="020F0502020204030204" pitchFamily="34" charset="0"/>
              </a:rPr>
              <a:t>84% of</a:t>
            </a:r>
            <a:r>
              <a:rPr lang="en-US" sz="1800" dirty="0">
                <a:effectLst/>
                <a:latin typeface="Calibri" panose="020F0502020204030204" pitchFamily="34" charset="0"/>
                <a:ea typeface="Calibri" panose="020F0502020204030204" pitchFamily="34" charset="0"/>
              </a:rPr>
              <a:t> Jewish households in Greater Denver do not pay dues to a Jewish congregation. However, many in these households seek and participate in Jewish life – from holiday celebrations to Jewish education to attendance at Jewish institutions. </a:t>
            </a:r>
            <a:endParaRPr lang="en-US" dirty="0"/>
          </a:p>
        </p:txBody>
      </p:sp>
      <p:sp>
        <p:nvSpPr>
          <p:cNvPr id="3" name="Rectangle: Rounded Corners 2">
            <a:extLst>
              <a:ext uri="{FF2B5EF4-FFF2-40B4-BE49-F238E27FC236}">
                <a16:creationId xmlns:a16="http://schemas.microsoft.com/office/drawing/2014/main" id="{6B8F5B8D-AC00-44BE-8AE9-01520FF26BB4}"/>
              </a:ext>
            </a:extLst>
          </p:cNvPr>
          <p:cNvSpPr/>
          <p:nvPr/>
        </p:nvSpPr>
        <p:spPr>
          <a:xfrm>
            <a:off x="1143000" y="3316940"/>
            <a:ext cx="7010400" cy="26445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a:xfrm>
            <a:off x="457200" y="122239"/>
            <a:ext cx="8382000" cy="1143000"/>
          </a:xfrm>
        </p:spPr>
        <p:txBody>
          <a:bodyPr>
            <a:noAutofit/>
          </a:bodyPr>
          <a:lstStyle/>
          <a:p>
            <a:r>
              <a:rPr lang="en-US" sz="3600" dirty="0"/>
              <a:t>Importance of Being Jewish and Community</a:t>
            </a:r>
          </a:p>
        </p:txBody>
      </p:sp>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24</a:t>
            </a:fld>
            <a:endParaRPr lang="en-US" dirty="0"/>
          </a:p>
        </p:txBody>
      </p:sp>
      <p:sp>
        <p:nvSpPr>
          <p:cNvPr id="5" name="Content Placeholder 4">
            <a:extLst>
              <a:ext uri="{FF2B5EF4-FFF2-40B4-BE49-F238E27FC236}">
                <a16:creationId xmlns:a16="http://schemas.microsoft.com/office/drawing/2014/main" id="{E9B0280B-7E03-44BF-9A50-69F91344336D}"/>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than 8 in 10 respondents who do not pay dues to a congregation say being Jewish is at least somewhat important to them, and two out of three feel local Jewish community is important or essential to being Jewish.</a:t>
            </a:r>
          </a:p>
        </p:txBody>
      </p:sp>
      <p:graphicFrame>
        <p:nvGraphicFramePr>
          <p:cNvPr id="7" name="Chart 6">
            <a:extLst>
              <a:ext uri="{FF2B5EF4-FFF2-40B4-BE49-F238E27FC236}">
                <a16:creationId xmlns:a16="http://schemas.microsoft.com/office/drawing/2014/main" id="{E244B538-D0AB-487B-B1F0-351C594D2C1B}"/>
              </a:ext>
            </a:extLst>
          </p:cNvPr>
          <p:cNvGraphicFramePr/>
          <p:nvPr>
            <p:extLst>
              <p:ext uri="{D42A27DB-BD31-4B8C-83A1-F6EECF244321}">
                <p14:modId xmlns:p14="http://schemas.microsoft.com/office/powerpoint/2010/main" val="1327286637"/>
              </p:ext>
            </p:extLst>
          </p:nvPr>
        </p:nvGraphicFramePr>
        <p:xfrm>
          <a:off x="5029200" y="2488603"/>
          <a:ext cx="33528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7308BC1C-EE2C-4235-B742-11735D9D838E}"/>
              </a:ext>
            </a:extLst>
          </p:cNvPr>
          <p:cNvGraphicFramePr/>
          <p:nvPr>
            <p:extLst>
              <p:ext uri="{D42A27DB-BD31-4B8C-83A1-F6EECF244321}">
                <p14:modId xmlns:p14="http://schemas.microsoft.com/office/powerpoint/2010/main" val="165795269"/>
              </p:ext>
            </p:extLst>
          </p:nvPr>
        </p:nvGraphicFramePr>
        <p:xfrm>
          <a:off x="762000" y="2488603"/>
          <a:ext cx="33528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EAB9C42-18D2-4322-960F-5AA24D29154B}"/>
              </a:ext>
            </a:extLst>
          </p:cNvPr>
          <p:cNvSpPr txBox="1"/>
          <p:nvPr/>
        </p:nvSpPr>
        <p:spPr>
          <a:xfrm>
            <a:off x="7391400" y="5823544"/>
            <a:ext cx="1371600" cy="369332"/>
          </a:xfrm>
          <a:prstGeom prst="rect">
            <a:avLst/>
          </a:prstGeom>
          <a:noFill/>
        </p:spPr>
        <p:txBody>
          <a:bodyPr wrap="square" rtlCol="0">
            <a:spAutoFit/>
          </a:bodyPr>
          <a:lstStyle/>
          <a:p>
            <a:r>
              <a:rPr lang="en-US" b="1" dirty="0">
                <a:solidFill>
                  <a:srgbClr val="C00000"/>
                </a:solidFill>
              </a:rPr>
              <a:t>HOWEVER…</a:t>
            </a:r>
          </a:p>
        </p:txBody>
      </p:sp>
    </p:spTree>
    <p:extLst>
      <p:ext uri="{BB962C8B-B14F-4D97-AF65-F5344CB8AC3E}">
        <p14:creationId xmlns:p14="http://schemas.microsoft.com/office/powerpoint/2010/main" val="21170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sz="3800" dirty="0"/>
              <a:t>Feeling Disconnected</a:t>
            </a:r>
          </a:p>
        </p:txBody>
      </p:sp>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25</a:t>
            </a:fld>
            <a:endParaRPr lang="en-US" dirty="0"/>
          </a:p>
        </p:txBody>
      </p:sp>
      <p:sp>
        <p:nvSpPr>
          <p:cNvPr id="5" name="Content Placeholder 4">
            <a:extLst>
              <a:ext uri="{FF2B5EF4-FFF2-40B4-BE49-F238E27FC236}">
                <a16:creationId xmlns:a16="http://schemas.microsoft.com/office/drawing/2014/main" id="{E9B0280B-7E03-44BF-9A50-69F91344336D}"/>
              </a:ext>
            </a:extLst>
          </p:cNvPr>
          <p:cNvSpPr>
            <a:spLocks noGrp="1"/>
          </p:cNvSpPr>
          <p:nvPr>
            <p:ph idx="1"/>
          </p:nvPr>
        </p:nvSpPr>
        <p:spPr>
          <a:xfrm>
            <a:off x="457200" y="1380566"/>
            <a:ext cx="8382000" cy="4525963"/>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7 out of 10 feel somewhat/very disconnected to any type of Jewish community. Though irrelevance is the top reason for feeling disconnected, a large percentage feel they do not belong and/or are unwelcome. In addition to geographic proximity issues, there are concerns about exclusion of Non-Jewish people and/or lack of Jewish knowledge.</a:t>
            </a:r>
          </a:p>
        </p:txBody>
      </p:sp>
      <p:graphicFrame>
        <p:nvGraphicFramePr>
          <p:cNvPr id="6" name="Chart 5">
            <a:extLst>
              <a:ext uri="{FF2B5EF4-FFF2-40B4-BE49-F238E27FC236}">
                <a16:creationId xmlns:a16="http://schemas.microsoft.com/office/drawing/2014/main" id="{5AF8A907-7FE4-4786-9DD2-733EB5A11AAA}"/>
              </a:ext>
            </a:extLst>
          </p:cNvPr>
          <p:cNvGraphicFramePr/>
          <p:nvPr>
            <p:extLst>
              <p:ext uri="{D42A27DB-BD31-4B8C-83A1-F6EECF244321}">
                <p14:modId xmlns:p14="http://schemas.microsoft.com/office/powerpoint/2010/main" val="1776156901"/>
              </p:ext>
            </p:extLst>
          </p:nvPr>
        </p:nvGraphicFramePr>
        <p:xfrm>
          <a:off x="533400" y="2667000"/>
          <a:ext cx="8229600" cy="35245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304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p:txBody>
          <a:bodyPr/>
          <a:lstStyle/>
          <a:p>
            <a:r>
              <a:rPr lang="en-US" dirty="0"/>
              <a:t>Interfaith Families</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26</a:t>
            </a:fld>
            <a:endParaRPr lang="en-US" dirty="0"/>
          </a:p>
        </p:txBody>
      </p:sp>
    </p:spTree>
    <p:extLst>
      <p:ext uri="{BB962C8B-B14F-4D97-AF65-F5344CB8AC3E}">
        <p14:creationId xmlns:p14="http://schemas.microsoft.com/office/powerpoint/2010/main" val="226684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a:xfrm>
            <a:off x="457200" y="122239"/>
            <a:ext cx="8382000" cy="1143000"/>
          </a:xfrm>
        </p:spPr>
        <p:txBody>
          <a:bodyPr>
            <a:noAutofit/>
          </a:bodyPr>
          <a:lstStyle/>
          <a:p>
            <a:r>
              <a:rPr lang="en-US" sz="3800" dirty="0"/>
              <a:t>Comfort/Discomfort of Interfaith Families</a:t>
            </a:r>
          </a:p>
        </p:txBody>
      </p:sp>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27</a:t>
            </a:fld>
            <a:endParaRPr lang="en-US" dirty="0"/>
          </a:p>
        </p:txBody>
      </p:sp>
      <p:sp>
        <p:nvSpPr>
          <p:cNvPr id="5" name="Content Placeholder 4">
            <a:extLst>
              <a:ext uri="{FF2B5EF4-FFF2-40B4-BE49-F238E27FC236}">
                <a16:creationId xmlns:a16="http://schemas.microsoft.com/office/drawing/2014/main" id="{E9B0280B-7E03-44BF-9A50-69F91344336D}"/>
              </a:ext>
            </a:extLst>
          </p:cNvPr>
          <p:cNvSpPr>
            <a:spLocks noGrp="1"/>
          </p:cNvSpPr>
          <p:nvPr>
            <p:ph idx="1"/>
          </p:nvPr>
        </p:nvSpPr>
        <p:spPr>
          <a:xfrm>
            <a:off x="457200" y="1380566"/>
            <a:ext cx="8229600" cy="5020234"/>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Greater Denver Jewish households, more than half (56%) are interfaith.      Only about 3 out of 10 interfaith families feel very comfortable at Jewish events.</a:t>
            </a:r>
          </a:p>
        </p:txBody>
      </p:sp>
      <p:graphicFrame>
        <p:nvGraphicFramePr>
          <p:cNvPr id="7" name="Chart 6">
            <a:extLst>
              <a:ext uri="{FF2B5EF4-FFF2-40B4-BE49-F238E27FC236}">
                <a16:creationId xmlns:a16="http://schemas.microsoft.com/office/drawing/2014/main" id="{E244B538-D0AB-487B-B1F0-351C594D2C1B}"/>
              </a:ext>
            </a:extLst>
          </p:cNvPr>
          <p:cNvGraphicFramePr/>
          <p:nvPr/>
        </p:nvGraphicFramePr>
        <p:xfrm>
          <a:off x="5029200" y="2488603"/>
          <a:ext cx="33528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3815607-10EA-4F6F-8BE6-862A8C96319E}"/>
              </a:ext>
            </a:extLst>
          </p:cNvPr>
          <p:cNvGraphicFramePr/>
          <p:nvPr>
            <p:extLst>
              <p:ext uri="{D42A27DB-BD31-4B8C-83A1-F6EECF244321}">
                <p14:modId xmlns:p14="http://schemas.microsoft.com/office/powerpoint/2010/main" val="3724464045"/>
              </p:ext>
            </p:extLst>
          </p:nvPr>
        </p:nvGraphicFramePr>
        <p:xfrm>
          <a:off x="1409700" y="2167032"/>
          <a:ext cx="6324600" cy="41893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859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p:txBody>
          <a:bodyPr/>
          <a:lstStyle/>
          <a:p>
            <a:r>
              <a:rPr lang="en-US" dirty="0"/>
              <a:t>OBSTACLES to participation in Jewish life</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28</a:t>
            </a:fld>
            <a:endParaRPr lang="en-US" dirty="0"/>
          </a:p>
        </p:txBody>
      </p:sp>
    </p:spTree>
    <p:extLst>
      <p:ext uri="{BB962C8B-B14F-4D97-AF65-F5344CB8AC3E}">
        <p14:creationId xmlns:p14="http://schemas.microsoft.com/office/powerpoint/2010/main" val="47154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29</a:t>
            </a:fld>
            <a:endParaRPr lang="en-US" dirty="0"/>
          </a:p>
        </p:txBody>
      </p:sp>
      <p:graphicFrame>
        <p:nvGraphicFramePr>
          <p:cNvPr id="9" name="Content Placeholder 8">
            <a:extLst>
              <a:ext uri="{FF2B5EF4-FFF2-40B4-BE49-F238E27FC236}">
                <a16:creationId xmlns:a16="http://schemas.microsoft.com/office/drawing/2014/main" id="{830B93C1-F96B-4559-AF3B-285698231BDB}"/>
              </a:ext>
            </a:extLst>
          </p:cNvPr>
          <p:cNvGraphicFramePr>
            <a:graphicFrameLocks noGrp="1"/>
          </p:cNvGraphicFramePr>
          <p:nvPr>
            <p:ph idx="1"/>
            <p:extLst>
              <p:ext uri="{D42A27DB-BD31-4B8C-83A1-F6EECF244321}">
                <p14:modId xmlns:p14="http://schemas.microsoft.com/office/powerpoint/2010/main" val="1599420425"/>
              </p:ext>
            </p:extLst>
          </p:nvPr>
        </p:nvGraphicFramePr>
        <p:xfrm>
          <a:off x="3962400" y="990600"/>
          <a:ext cx="3357634" cy="5236464"/>
        </p:xfrm>
        <a:graphic>
          <a:graphicData uri="http://schemas.openxmlformats.org/drawingml/2006/table">
            <a:tbl>
              <a:tblPr firstRow="1" firstCol="1" bandRow="1">
                <a:tableStyleId>{5C22544A-7EE6-4342-B048-85BDC9FD1C3A}</a:tableStyleId>
              </a:tblPr>
              <a:tblGrid>
                <a:gridCol w="3357634">
                  <a:extLst>
                    <a:ext uri="{9D8B030D-6E8A-4147-A177-3AD203B41FA5}">
                      <a16:colId xmlns:a16="http://schemas.microsoft.com/office/drawing/2014/main" val="2663655573"/>
                    </a:ext>
                  </a:extLst>
                </a:gridCol>
              </a:tblGrid>
              <a:tr h="159316">
                <a:tc>
                  <a:txBody>
                    <a:bodyPr/>
                    <a:lstStyle/>
                    <a:p>
                      <a:pPr marL="0" marR="0" algn="l">
                        <a:lnSpc>
                          <a:spcPct val="107000"/>
                        </a:lnSpc>
                        <a:spcBef>
                          <a:spcPts val="0"/>
                        </a:spcBef>
                        <a:spcAft>
                          <a:spcPts val="0"/>
                        </a:spcAft>
                      </a:pPr>
                      <a:r>
                        <a:rPr lang="en-US" sz="1400" dirty="0">
                          <a:solidFill>
                            <a:schemeClr val="tx1"/>
                          </a:solidFill>
                          <a:effectLst/>
                        </a:rPr>
                        <a:t>Inconvenient location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995705515"/>
                  </a:ext>
                </a:extLst>
              </a:tr>
              <a:tr h="148902">
                <a:tc>
                  <a:txBody>
                    <a:bodyPr/>
                    <a:lstStyle/>
                    <a:p>
                      <a:pPr marL="0" marR="0" algn="l">
                        <a:lnSpc>
                          <a:spcPct val="107000"/>
                        </a:lnSpc>
                        <a:spcBef>
                          <a:spcPts val="0"/>
                        </a:spcBef>
                        <a:spcAft>
                          <a:spcPts val="0"/>
                        </a:spcAft>
                      </a:pPr>
                      <a:r>
                        <a:rPr lang="en-US" sz="1400">
                          <a:solidFill>
                            <a:schemeClr val="tx1"/>
                          </a:solidFill>
                          <a:effectLst/>
                        </a:rPr>
                        <a:t>Cost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2183581150"/>
                  </a:ext>
                </a:extLst>
              </a:tr>
              <a:tr h="148902">
                <a:tc>
                  <a:txBody>
                    <a:bodyPr/>
                    <a:lstStyle/>
                    <a:p>
                      <a:pPr marL="0" marR="0" algn="l">
                        <a:lnSpc>
                          <a:spcPct val="107000"/>
                        </a:lnSpc>
                        <a:spcBef>
                          <a:spcPts val="0"/>
                        </a:spcBef>
                        <a:spcAft>
                          <a:spcPts val="0"/>
                        </a:spcAft>
                      </a:pPr>
                      <a:r>
                        <a:rPr lang="en-US" sz="1400">
                          <a:solidFill>
                            <a:schemeClr val="tx1"/>
                          </a:solidFill>
                          <a:effectLst/>
                        </a:rPr>
                        <a:t>Do not feel welcome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1148784085"/>
                  </a:ext>
                </a:extLst>
              </a:tr>
              <a:tr h="148902">
                <a:tc>
                  <a:txBody>
                    <a:bodyPr/>
                    <a:lstStyle/>
                    <a:p>
                      <a:pPr marL="0" marR="0" algn="l">
                        <a:lnSpc>
                          <a:spcPct val="107000"/>
                        </a:lnSpc>
                        <a:spcBef>
                          <a:spcPts val="0"/>
                        </a:spcBef>
                        <a:spcAft>
                          <a:spcPts val="0"/>
                        </a:spcAft>
                      </a:pPr>
                      <a:r>
                        <a:rPr lang="en-US" sz="1400">
                          <a:solidFill>
                            <a:schemeClr val="tx1"/>
                          </a:solidFill>
                          <a:effectLst/>
                        </a:rPr>
                        <a:t>Interfaith-related issues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1108072949"/>
                  </a:ext>
                </a:extLst>
              </a:tr>
              <a:tr h="148902">
                <a:tc>
                  <a:txBody>
                    <a:bodyPr/>
                    <a:lstStyle/>
                    <a:p>
                      <a:pPr marL="0" marR="0" algn="l">
                        <a:lnSpc>
                          <a:spcPct val="107000"/>
                        </a:lnSpc>
                        <a:spcBef>
                          <a:spcPts val="0"/>
                        </a:spcBef>
                        <a:spcAft>
                          <a:spcPts val="0"/>
                        </a:spcAft>
                      </a:pPr>
                      <a:r>
                        <a:rPr lang="en-US" sz="1400">
                          <a:solidFill>
                            <a:schemeClr val="tx1"/>
                          </a:solidFill>
                          <a:effectLst/>
                        </a:rPr>
                        <a:t>Not religious/partner not religious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2434039732"/>
                  </a:ext>
                </a:extLst>
              </a:tr>
              <a:tr h="148902">
                <a:tc>
                  <a:txBody>
                    <a:bodyPr/>
                    <a:lstStyle/>
                    <a:p>
                      <a:pPr marL="0" marR="0" algn="l">
                        <a:lnSpc>
                          <a:spcPct val="107000"/>
                        </a:lnSpc>
                        <a:spcBef>
                          <a:spcPts val="0"/>
                        </a:spcBef>
                        <a:spcAft>
                          <a:spcPts val="0"/>
                        </a:spcAft>
                      </a:pPr>
                      <a:r>
                        <a:rPr lang="en-US" sz="1400">
                          <a:solidFill>
                            <a:schemeClr val="tx1"/>
                          </a:solidFill>
                          <a:effectLst/>
                        </a:rPr>
                        <a:t>Inconvenient times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2931629554"/>
                  </a:ext>
                </a:extLst>
              </a:tr>
              <a:tr h="148902">
                <a:tc>
                  <a:txBody>
                    <a:bodyPr/>
                    <a:lstStyle/>
                    <a:p>
                      <a:pPr marL="0" marR="0" algn="l">
                        <a:lnSpc>
                          <a:spcPct val="107000"/>
                        </a:lnSpc>
                        <a:spcBef>
                          <a:spcPts val="0"/>
                        </a:spcBef>
                        <a:spcAft>
                          <a:spcPts val="0"/>
                        </a:spcAft>
                      </a:pPr>
                      <a:r>
                        <a:rPr lang="en-US" sz="1400">
                          <a:solidFill>
                            <a:schemeClr val="tx1"/>
                          </a:solidFill>
                          <a:effectLst/>
                        </a:rPr>
                        <a:t>Israel</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3325975850"/>
                  </a:ext>
                </a:extLst>
              </a:tr>
              <a:tr h="148902">
                <a:tc>
                  <a:txBody>
                    <a:bodyPr/>
                    <a:lstStyle/>
                    <a:p>
                      <a:pPr marL="0" marR="0" algn="l">
                        <a:lnSpc>
                          <a:spcPct val="107000"/>
                        </a:lnSpc>
                        <a:spcBef>
                          <a:spcPts val="0"/>
                        </a:spcBef>
                        <a:spcAft>
                          <a:spcPts val="0"/>
                        </a:spcAft>
                      </a:pPr>
                      <a:r>
                        <a:rPr lang="en-US" sz="1400">
                          <a:solidFill>
                            <a:schemeClr val="tx1"/>
                          </a:solidFill>
                          <a:effectLst/>
                        </a:rPr>
                        <a:t>Cliquey</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2361193939"/>
                  </a:ext>
                </a:extLst>
              </a:tr>
              <a:tr h="148902">
                <a:tc>
                  <a:txBody>
                    <a:bodyPr/>
                    <a:lstStyle/>
                    <a:p>
                      <a:pPr marL="0" marR="0" algn="l">
                        <a:lnSpc>
                          <a:spcPct val="107000"/>
                        </a:lnSpc>
                        <a:spcBef>
                          <a:spcPts val="0"/>
                        </a:spcBef>
                        <a:spcAft>
                          <a:spcPts val="0"/>
                        </a:spcAft>
                      </a:pPr>
                      <a:r>
                        <a:rPr lang="en-US" sz="1400" dirty="0">
                          <a:solidFill>
                            <a:schemeClr val="tx1"/>
                          </a:solidFill>
                          <a:effectLst/>
                        </a:rPr>
                        <a:t>Not for my demographic/interest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solidFill>
                      <a:schemeClr val="accent1">
                        <a:lumMod val="20000"/>
                        <a:lumOff val="80000"/>
                      </a:schemeClr>
                    </a:solidFill>
                  </a:tcPr>
                </a:tc>
                <a:extLst>
                  <a:ext uri="{0D108BD9-81ED-4DB2-BD59-A6C34878D82A}">
                    <a16:rowId xmlns:a16="http://schemas.microsoft.com/office/drawing/2014/main" val="1774975792"/>
                  </a:ext>
                </a:extLst>
              </a:tr>
              <a:tr h="148902">
                <a:tc>
                  <a:txBody>
                    <a:bodyPr/>
                    <a:lstStyle/>
                    <a:p>
                      <a:pPr marL="0" marR="0" algn="l">
                        <a:lnSpc>
                          <a:spcPct val="107000"/>
                        </a:lnSpc>
                        <a:spcBef>
                          <a:spcPts val="0"/>
                        </a:spcBef>
                        <a:spcAft>
                          <a:spcPts val="0"/>
                        </a:spcAft>
                      </a:pPr>
                      <a:r>
                        <a:rPr lang="en-US" sz="1400">
                          <a:solidFill>
                            <a:schemeClr val="tx1"/>
                          </a:solidFill>
                          <a:effectLst/>
                        </a:rPr>
                        <a:t>No time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080854565"/>
                  </a:ext>
                </a:extLst>
              </a:tr>
              <a:tr h="148902">
                <a:tc>
                  <a:txBody>
                    <a:bodyPr/>
                    <a:lstStyle/>
                    <a:p>
                      <a:pPr marL="0" marR="0" algn="l">
                        <a:lnSpc>
                          <a:spcPct val="107000"/>
                        </a:lnSpc>
                        <a:spcBef>
                          <a:spcPts val="0"/>
                        </a:spcBef>
                        <a:spcAft>
                          <a:spcPts val="0"/>
                        </a:spcAft>
                      </a:pPr>
                      <a:r>
                        <a:rPr lang="en-US" sz="1400">
                          <a:solidFill>
                            <a:schemeClr val="tx1"/>
                          </a:solidFill>
                          <a:effectLst/>
                        </a:rPr>
                        <a:t>Not right denomination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416202466"/>
                  </a:ext>
                </a:extLst>
              </a:tr>
              <a:tr h="148902">
                <a:tc>
                  <a:txBody>
                    <a:bodyPr/>
                    <a:lstStyle/>
                    <a:p>
                      <a:pPr marL="0" marR="0" algn="l">
                        <a:lnSpc>
                          <a:spcPct val="107000"/>
                        </a:lnSpc>
                        <a:spcBef>
                          <a:spcPts val="0"/>
                        </a:spcBef>
                        <a:spcAft>
                          <a:spcPts val="0"/>
                        </a:spcAft>
                      </a:pPr>
                      <a:r>
                        <a:rPr lang="en-US" sz="1400">
                          <a:solidFill>
                            <a:schemeClr val="tx1"/>
                          </a:solidFill>
                          <a:effectLst/>
                        </a:rPr>
                        <a:t>Rabbi issues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243625464"/>
                  </a:ext>
                </a:extLst>
              </a:tr>
              <a:tr h="148902">
                <a:tc>
                  <a:txBody>
                    <a:bodyPr/>
                    <a:lstStyle/>
                    <a:p>
                      <a:pPr marL="0" marR="0" algn="l">
                        <a:lnSpc>
                          <a:spcPct val="107000"/>
                        </a:lnSpc>
                        <a:spcBef>
                          <a:spcPts val="0"/>
                        </a:spcBef>
                        <a:spcAft>
                          <a:spcPts val="0"/>
                        </a:spcAft>
                      </a:pPr>
                      <a:r>
                        <a:rPr lang="en-US" sz="1400" dirty="0">
                          <a:solidFill>
                            <a:schemeClr val="tx1"/>
                          </a:solidFill>
                          <a:effectLst/>
                        </a:rPr>
                        <a:t>No interest/family not interested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520256363"/>
                  </a:ext>
                </a:extLst>
              </a:tr>
              <a:tr h="148902">
                <a:tc>
                  <a:txBody>
                    <a:bodyPr/>
                    <a:lstStyle/>
                    <a:p>
                      <a:pPr marL="0" marR="0" algn="l">
                        <a:lnSpc>
                          <a:spcPct val="107000"/>
                        </a:lnSpc>
                        <a:spcBef>
                          <a:spcPts val="0"/>
                        </a:spcBef>
                        <a:spcAft>
                          <a:spcPts val="0"/>
                        </a:spcAft>
                      </a:pPr>
                      <a:r>
                        <a:rPr lang="en-US" sz="1400">
                          <a:solidFill>
                            <a:schemeClr val="tx1"/>
                          </a:solidFill>
                          <a:effectLst/>
                        </a:rPr>
                        <a:t>Geared toward families with children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996920799"/>
                  </a:ext>
                </a:extLst>
              </a:tr>
              <a:tr h="148902">
                <a:tc>
                  <a:txBody>
                    <a:bodyPr/>
                    <a:lstStyle/>
                    <a:p>
                      <a:pPr marL="0" marR="0" algn="l">
                        <a:lnSpc>
                          <a:spcPct val="107000"/>
                        </a:lnSpc>
                        <a:spcBef>
                          <a:spcPts val="0"/>
                        </a:spcBef>
                        <a:spcAft>
                          <a:spcPts val="0"/>
                        </a:spcAft>
                      </a:pPr>
                      <a:r>
                        <a:rPr lang="en-US" sz="1400">
                          <a:solidFill>
                            <a:schemeClr val="tx1"/>
                          </a:solidFill>
                          <a:effectLst/>
                        </a:rPr>
                        <a:t>Lack of Jewish friends/family</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459779422"/>
                  </a:ext>
                </a:extLst>
              </a:tr>
              <a:tr h="148902">
                <a:tc>
                  <a:txBody>
                    <a:bodyPr/>
                    <a:lstStyle/>
                    <a:p>
                      <a:pPr marL="0" marR="0" algn="l">
                        <a:lnSpc>
                          <a:spcPct val="107000"/>
                        </a:lnSpc>
                        <a:spcBef>
                          <a:spcPts val="0"/>
                        </a:spcBef>
                        <a:spcAft>
                          <a:spcPts val="0"/>
                        </a:spcAft>
                      </a:pPr>
                      <a:r>
                        <a:rPr lang="en-US" sz="1400">
                          <a:solidFill>
                            <a:schemeClr val="tx1"/>
                          </a:solidFill>
                          <a:effectLst/>
                        </a:rPr>
                        <a:t>Political reasons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4125785925"/>
                  </a:ext>
                </a:extLst>
              </a:tr>
              <a:tr h="148902">
                <a:tc>
                  <a:txBody>
                    <a:bodyPr/>
                    <a:lstStyle/>
                    <a:p>
                      <a:pPr marL="0" marR="0" algn="l">
                        <a:lnSpc>
                          <a:spcPct val="107000"/>
                        </a:lnSpc>
                        <a:spcBef>
                          <a:spcPts val="0"/>
                        </a:spcBef>
                        <a:spcAft>
                          <a:spcPts val="0"/>
                        </a:spcAft>
                      </a:pPr>
                      <a:r>
                        <a:rPr lang="en-US" sz="1400">
                          <a:solidFill>
                            <a:schemeClr val="tx1"/>
                          </a:solidFill>
                          <a:effectLst/>
                        </a:rPr>
                        <a:t>LGBTQ</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949351264"/>
                  </a:ext>
                </a:extLst>
              </a:tr>
              <a:tr h="148902">
                <a:tc>
                  <a:txBody>
                    <a:bodyPr/>
                    <a:lstStyle/>
                    <a:p>
                      <a:pPr marL="0" marR="0" algn="l">
                        <a:lnSpc>
                          <a:spcPct val="107000"/>
                        </a:lnSpc>
                        <a:spcBef>
                          <a:spcPts val="0"/>
                        </a:spcBef>
                        <a:spcAft>
                          <a:spcPts val="0"/>
                        </a:spcAft>
                      </a:pPr>
                      <a:r>
                        <a:rPr lang="en-US" sz="1400">
                          <a:solidFill>
                            <a:schemeClr val="tx1"/>
                          </a:solidFill>
                          <a:effectLst/>
                        </a:rPr>
                        <a:t>Don't feel connection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384172106"/>
                  </a:ext>
                </a:extLst>
              </a:tr>
              <a:tr h="148902">
                <a:tc>
                  <a:txBody>
                    <a:bodyPr/>
                    <a:lstStyle/>
                    <a:p>
                      <a:pPr marL="0" marR="0" algn="l">
                        <a:lnSpc>
                          <a:spcPct val="107000"/>
                        </a:lnSpc>
                        <a:spcBef>
                          <a:spcPts val="0"/>
                        </a:spcBef>
                        <a:spcAft>
                          <a:spcPts val="0"/>
                        </a:spcAft>
                      </a:pPr>
                      <a:r>
                        <a:rPr lang="en-US" sz="1400">
                          <a:solidFill>
                            <a:schemeClr val="tx1"/>
                          </a:solidFill>
                          <a:effectLst/>
                        </a:rPr>
                        <a:t>Don't drive/transportation issues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625099077"/>
                  </a:ext>
                </a:extLst>
              </a:tr>
              <a:tr h="148902">
                <a:tc>
                  <a:txBody>
                    <a:bodyPr/>
                    <a:lstStyle/>
                    <a:p>
                      <a:pPr marL="0" marR="0" algn="l">
                        <a:lnSpc>
                          <a:spcPct val="107000"/>
                        </a:lnSpc>
                        <a:spcBef>
                          <a:spcPts val="0"/>
                        </a:spcBef>
                        <a:spcAft>
                          <a:spcPts val="0"/>
                        </a:spcAft>
                      </a:pPr>
                      <a:r>
                        <a:rPr lang="en-US" sz="1400">
                          <a:solidFill>
                            <a:schemeClr val="tx1"/>
                          </a:solidFill>
                          <a:effectLst/>
                        </a:rPr>
                        <a:t>Single or divorced</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656784903"/>
                  </a:ext>
                </a:extLst>
              </a:tr>
              <a:tr h="148902">
                <a:tc>
                  <a:txBody>
                    <a:bodyPr/>
                    <a:lstStyle/>
                    <a:p>
                      <a:pPr marL="0" marR="0" algn="l">
                        <a:lnSpc>
                          <a:spcPct val="107000"/>
                        </a:lnSpc>
                        <a:spcBef>
                          <a:spcPts val="0"/>
                        </a:spcBef>
                        <a:spcAft>
                          <a:spcPts val="0"/>
                        </a:spcAft>
                      </a:pPr>
                      <a:r>
                        <a:rPr lang="en-US" sz="1400">
                          <a:solidFill>
                            <a:schemeClr val="tx1"/>
                          </a:solidFill>
                          <a:effectLst/>
                        </a:rPr>
                        <a:t>Judgmental</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037562522"/>
                  </a:ext>
                </a:extLst>
              </a:tr>
              <a:tr h="148902">
                <a:tc>
                  <a:txBody>
                    <a:bodyPr/>
                    <a:lstStyle/>
                    <a:p>
                      <a:pPr marL="0" marR="0" algn="l">
                        <a:lnSpc>
                          <a:spcPct val="107000"/>
                        </a:lnSpc>
                        <a:spcBef>
                          <a:spcPts val="0"/>
                        </a:spcBef>
                        <a:spcAft>
                          <a:spcPts val="0"/>
                        </a:spcAft>
                      </a:pPr>
                      <a:r>
                        <a:rPr lang="en-US" sz="1400">
                          <a:solidFill>
                            <a:schemeClr val="tx1"/>
                          </a:solidFill>
                          <a:effectLst/>
                        </a:rPr>
                        <a:t>Synagogue issues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536554694"/>
                  </a:ext>
                </a:extLst>
              </a:tr>
              <a:tr h="148902">
                <a:tc>
                  <a:txBody>
                    <a:bodyPr/>
                    <a:lstStyle/>
                    <a:p>
                      <a:pPr marL="0" marR="0" algn="l">
                        <a:lnSpc>
                          <a:spcPct val="107000"/>
                        </a:lnSpc>
                        <a:spcBef>
                          <a:spcPts val="0"/>
                        </a:spcBef>
                        <a:spcAft>
                          <a:spcPts val="0"/>
                        </a:spcAft>
                      </a:pPr>
                      <a:r>
                        <a:rPr lang="en-US" sz="1400">
                          <a:solidFill>
                            <a:schemeClr val="tx1"/>
                          </a:solidFill>
                          <a:effectLst/>
                        </a:rPr>
                        <a:t>Disability/special needs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245297514"/>
                  </a:ext>
                </a:extLst>
              </a:tr>
              <a:tr h="148902">
                <a:tc>
                  <a:txBody>
                    <a:bodyPr/>
                    <a:lstStyle/>
                    <a:p>
                      <a:pPr marL="0" marR="0" algn="l">
                        <a:lnSpc>
                          <a:spcPct val="107000"/>
                        </a:lnSpc>
                        <a:spcBef>
                          <a:spcPts val="0"/>
                        </a:spcBef>
                        <a:spcAft>
                          <a:spcPts val="0"/>
                        </a:spcAft>
                      </a:pPr>
                      <a:r>
                        <a:rPr lang="en-US" sz="1400" dirty="0">
                          <a:solidFill>
                            <a:schemeClr val="tx1"/>
                          </a:solidFill>
                          <a:effectLst/>
                        </a:rPr>
                        <a:t>Atheist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26390157"/>
                  </a:ext>
                </a:extLst>
              </a:tr>
            </a:tbl>
          </a:graphicData>
        </a:graphic>
      </p:graphicFrame>
      <p:sp>
        <p:nvSpPr>
          <p:cNvPr id="11" name="Arrow: Up 10">
            <a:extLst>
              <a:ext uri="{FF2B5EF4-FFF2-40B4-BE49-F238E27FC236}">
                <a16:creationId xmlns:a16="http://schemas.microsoft.com/office/drawing/2014/main" id="{BAF46E0B-525E-44A9-9E91-2C960A9035E1}"/>
              </a:ext>
            </a:extLst>
          </p:cNvPr>
          <p:cNvSpPr/>
          <p:nvPr/>
        </p:nvSpPr>
        <p:spPr>
          <a:xfrm>
            <a:off x="2209800" y="990601"/>
            <a:ext cx="1266825" cy="5236464"/>
          </a:xfrm>
          <a:prstGeom prst="up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
            <a:extLst>
              <a:ext uri="{FF2B5EF4-FFF2-40B4-BE49-F238E27FC236}">
                <a16:creationId xmlns:a16="http://schemas.microsoft.com/office/drawing/2014/main" id="{B4C09B19-4A64-403B-9721-346185A6D643}"/>
              </a:ext>
            </a:extLst>
          </p:cNvPr>
          <p:cNvSpPr txBox="1">
            <a:spLocks noChangeArrowheads="1"/>
          </p:cNvSpPr>
          <p:nvPr/>
        </p:nvSpPr>
        <p:spPr bwMode="auto">
          <a:xfrm rot="16200000">
            <a:off x="1859050" y="2357279"/>
            <a:ext cx="1979612" cy="4686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More Mentions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537CE755-1D4C-4F27-B8C8-5E756CDF2BB6}"/>
              </a:ext>
            </a:extLst>
          </p:cNvPr>
          <p:cNvSpPr>
            <a:spLocks noGrp="1"/>
          </p:cNvSpPr>
          <p:nvPr>
            <p:ph type="title"/>
          </p:nvPr>
        </p:nvSpPr>
        <p:spPr>
          <a:xfrm>
            <a:off x="457200" y="122239"/>
            <a:ext cx="8305800" cy="639754"/>
          </a:xfrm>
        </p:spPr>
        <p:txBody>
          <a:bodyPr>
            <a:noAutofit/>
          </a:bodyPr>
          <a:lstStyle/>
          <a:p>
            <a:r>
              <a:rPr lang="en-US" sz="2800" dirty="0"/>
              <a:t>Obstacles to Participation in Jewish Life: More Mentions</a:t>
            </a:r>
          </a:p>
        </p:txBody>
      </p:sp>
      <p:sp>
        <p:nvSpPr>
          <p:cNvPr id="2" name="TextBox 1">
            <a:extLst>
              <a:ext uri="{FF2B5EF4-FFF2-40B4-BE49-F238E27FC236}">
                <a16:creationId xmlns:a16="http://schemas.microsoft.com/office/drawing/2014/main" id="{D80416DF-EF1B-4BC4-9125-2AF9774E1031}"/>
              </a:ext>
            </a:extLst>
          </p:cNvPr>
          <p:cNvSpPr txBox="1"/>
          <p:nvPr/>
        </p:nvSpPr>
        <p:spPr>
          <a:xfrm>
            <a:off x="1371600" y="6217850"/>
            <a:ext cx="7696200" cy="276999"/>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Source: Qualitative analysis of comments of 605 respondents who shared “other obstacles to participation in Jewish life.”</a:t>
            </a:r>
            <a:endParaRPr lang="en-US" sz="1200" dirty="0"/>
          </a:p>
        </p:txBody>
      </p:sp>
    </p:spTree>
    <p:extLst>
      <p:ext uri="{BB962C8B-B14F-4D97-AF65-F5344CB8AC3E}">
        <p14:creationId xmlns:p14="http://schemas.microsoft.com/office/powerpoint/2010/main" val="168478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BC6C-24EF-4950-87A3-6C60A9E679FC}"/>
              </a:ext>
            </a:extLst>
          </p:cNvPr>
          <p:cNvSpPr>
            <a:spLocks noGrp="1"/>
          </p:cNvSpPr>
          <p:nvPr>
            <p:ph type="title"/>
          </p:nvPr>
        </p:nvSpPr>
        <p:spPr/>
        <p:txBody>
          <a:bodyPr/>
          <a:lstStyle/>
          <a:p>
            <a:r>
              <a:rPr lang="en-US" dirty="0"/>
              <a:t>Data Source</a:t>
            </a:r>
          </a:p>
        </p:txBody>
      </p:sp>
      <p:sp>
        <p:nvSpPr>
          <p:cNvPr id="3" name="Content Placeholder 2">
            <a:extLst>
              <a:ext uri="{FF2B5EF4-FFF2-40B4-BE49-F238E27FC236}">
                <a16:creationId xmlns:a16="http://schemas.microsoft.com/office/drawing/2014/main" id="{3B2A5784-4C0A-468C-A34C-D2E6382D2F9B}"/>
              </a:ext>
            </a:extLst>
          </p:cNvPr>
          <p:cNvSpPr>
            <a:spLocks noGrp="1"/>
          </p:cNvSpPr>
          <p:nvPr>
            <p:ph idx="1"/>
          </p:nvPr>
        </p:nvSpPr>
        <p:spPr/>
        <p:txBody>
          <a:bodyPr>
            <a:normAutofit fontScale="92500"/>
          </a:bodyPr>
          <a:lstStyle/>
          <a:p>
            <a:r>
              <a:rPr lang="en-US" sz="3200" b="0" dirty="0"/>
              <a:t>2018-19 Greater Denver Jewish Community Study</a:t>
            </a:r>
          </a:p>
          <a:p>
            <a:pPr algn="l"/>
            <a:r>
              <a:rPr lang="en-US" dirty="0"/>
              <a:t>Funded by Rose Community Foundation,</a:t>
            </a:r>
            <a:r>
              <a:rPr lang="en-US" sz="1800" dirty="0">
                <a:solidFill>
                  <a:srgbClr val="000000"/>
                </a:solidFill>
                <a:latin typeface="Calibri" panose="020F0502020204030204" pitchFamily="34" charset="0"/>
              </a:rPr>
              <a:t> </a:t>
            </a:r>
            <a:r>
              <a:rPr lang="en-US" dirty="0"/>
              <a:t>Jay &amp; Rose Phillips Family Foundation of Colorado, and Sturm Family Foundation</a:t>
            </a:r>
            <a:endParaRPr lang="en-US" sz="3200" b="0" dirty="0"/>
          </a:p>
          <a:p>
            <a:r>
              <a:rPr lang="en-US" dirty="0"/>
              <a:t>Sample sources: consumer data list, org lists</a:t>
            </a:r>
          </a:p>
          <a:p>
            <a:r>
              <a:rPr lang="en-US" dirty="0"/>
              <a:t>Conducted online and by phone</a:t>
            </a:r>
          </a:p>
          <a:p>
            <a:r>
              <a:rPr lang="en-US" dirty="0"/>
              <a:t>2 Phases: Aug-Dec 2018 and Jun-Jul 2019</a:t>
            </a:r>
          </a:p>
          <a:p>
            <a:r>
              <a:rPr lang="en-US" sz="3200" b="0" dirty="0"/>
              <a:t>2,507 Jewish households completed survey</a:t>
            </a:r>
          </a:p>
          <a:p>
            <a:endParaRPr lang="en-US" dirty="0"/>
          </a:p>
        </p:txBody>
      </p:sp>
      <p:sp>
        <p:nvSpPr>
          <p:cNvPr id="4" name="Slide Number Placeholder 3">
            <a:extLst>
              <a:ext uri="{FF2B5EF4-FFF2-40B4-BE49-F238E27FC236}">
                <a16:creationId xmlns:a16="http://schemas.microsoft.com/office/drawing/2014/main" id="{33B58C7C-5312-4C2C-85D4-1F783163FB73}"/>
              </a:ext>
            </a:extLst>
          </p:cNvPr>
          <p:cNvSpPr>
            <a:spLocks noGrp="1"/>
          </p:cNvSpPr>
          <p:nvPr>
            <p:ph type="sldNum" sz="quarter" idx="12"/>
          </p:nvPr>
        </p:nvSpPr>
        <p:spPr/>
        <p:txBody>
          <a:bodyPr/>
          <a:lstStyle/>
          <a:p>
            <a:fld id="{A7EC73D7-73A8-4CB4-88FE-3E57190CFFA6}" type="slidenum">
              <a:rPr lang="en-US" smtClean="0"/>
              <a:pPr/>
              <a:t>3</a:t>
            </a:fld>
            <a:endParaRPr lang="en-US" dirty="0"/>
          </a:p>
        </p:txBody>
      </p:sp>
    </p:spTree>
    <p:extLst>
      <p:ext uri="{BB962C8B-B14F-4D97-AF65-F5344CB8AC3E}">
        <p14:creationId xmlns:p14="http://schemas.microsoft.com/office/powerpoint/2010/main" val="315406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30</a:t>
            </a:fld>
            <a:endParaRPr lang="en-US" dirty="0"/>
          </a:p>
        </p:txBody>
      </p:sp>
      <p:graphicFrame>
        <p:nvGraphicFramePr>
          <p:cNvPr id="9" name="Content Placeholder 8">
            <a:extLst>
              <a:ext uri="{FF2B5EF4-FFF2-40B4-BE49-F238E27FC236}">
                <a16:creationId xmlns:a16="http://schemas.microsoft.com/office/drawing/2014/main" id="{830B93C1-F96B-4559-AF3B-285698231BDB}"/>
              </a:ext>
            </a:extLst>
          </p:cNvPr>
          <p:cNvGraphicFramePr>
            <a:graphicFrameLocks noGrp="1"/>
          </p:cNvGraphicFramePr>
          <p:nvPr>
            <p:ph idx="1"/>
            <p:extLst>
              <p:ext uri="{D42A27DB-BD31-4B8C-83A1-F6EECF244321}">
                <p14:modId xmlns:p14="http://schemas.microsoft.com/office/powerpoint/2010/main" val="4059052568"/>
              </p:ext>
            </p:extLst>
          </p:nvPr>
        </p:nvGraphicFramePr>
        <p:xfrm>
          <a:off x="3886200" y="1199108"/>
          <a:ext cx="3276599" cy="4363720"/>
        </p:xfrm>
        <a:graphic>
          <a:graphicData uri="http://schemas.openxmlformats.org/drawingml/2006/table">
            <a:tbl>
              <a:tblPr firstRow="1" firstCol="1" bandRow="1">
                <a:tableStyleId>{5C22544A-7EE6-4342-B048-85BDC9FD1C3A}</a:tableStyleId>
              </a:tblPr>
              <a:tblGrid>
                <a:gridCol w="3276599">
                  <a:extLst>
                    <a:ext uri="{9D8B030D-6E8A-4147-A177-3AD203B41FA5}">
                      <a16:colId xmlns:a16="http://schemas.microsoft.com/office/drawing/2014/main" val="2663655573"/>
                    </a:ext>
                  </a:extLst>
                </a:gridCol>
              </a:tblGrid>
              <a:tr h="148902">
                <a:tc>
                  <a:txBody>
                    <a:bodyPr/>
                    <a:lstStyle/>
                    <a:p>
                      <a:pPr marL="0" marR="0" algn="l">
                        <a:lnSpc>
                          <a:spcPct val="107000"/>
                        </a:lnSpc>
                        <a:spcBef>
                          <a:spcPts val="0"/>
                        </a:spcBef>
                        <a:spcAft>
                          <a:spcPts val="0"/>
                        </a:spcAft>
                      </a:pPr>
                      <a:r>
                        <a:rPr lang="en-US" sz="1400" dirty="0">
                          <a:solidFill>
                            <a:schemeClr val="tx1"/>
                          </a:solidFill>
                          <a:effectLst/>
                        </a:rPr>
                        <a:t>Hebrew</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434706686"/>
                  </a:ext>
                </a:extLst>
              </a:tr>
              <a:tr h="148902">
                <a:tc>
                  <a:txBody>
                    <a:bodyPr/>
                    <a:lstStyle/>
                    <a:p>
                      <a:pPr marL="0" marR="0" algn="l">
                        <a:lnSpc>
                          <a:spcPct val="107000"/>
                        </a:lnSpc>
                        <a:spcBef>
                          <a:spcPts val="0"/>
                        </a:spcBef>
                        <a:spcAft>
                          <a:spcPts val="0"/>
                        </a:spcAft>
                      </a:pPr>
                      <a:r>
                        <a:rPr lang="en-US" sz="1400">
                          <a:solidFill>
                            <a:schemeClr val="tx1"/>
                          </a:solidFill>
                          <a:effectLst/>
                        </a:rPr>
                        <a:t>Health issues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10812653"/>
                  </a:ext>
                </a:extLst>
              </a:tr>
              <a:tr h="148902">
                <a:tc>
                  <a:txBody>
                    <a:bodyPr/>
                    <a:lstStyle/>
                    <a:p>
                      <a:pPr marL="0" marR="0" algn="l">
                        <a:lnSpc>
                          <a:spcPct val="107000"/>
                        </a:lnSpc>
                        <a:spcBef>
                          <a:spcPts val="0"/>
                        </a:spcBef>
                        <a:spcAft>
                          <a:spcPts val="0"/>
                        </a:spcAft>
                      </a:pPr>
                      <a:r>
                        <a:rPr lang="en-US" sz="1400">
                          <a:solidFill>
                            <a:schemeClr val="tx1"/>
                          </a:solidFill>
                          <a:effectLst/>
                        </a:rPr>
                        <a:t>No/Not enough Jews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906814974"/>
                  </a:ext>
                </a:extLst>
              </a:tr>
              <a:tr h="148902">
                <a:tc>
                  <a:txBody>
                    <a:bodyPr/>
                    <a:lstStyle/>
                    <a:p>
                      <a:pPr marL="0" marR="0" algn="l">
                        <a:lnSpc>
                          <a:spcPct val="107000"/>
                        </a:lnSpc>
                        <a:spcBef>
                          <a:spcPts val="0"/>
                        </a:spcBef>
                        <a:spcAft>
                          <a:spcPts val="0"/>
                        </a:spcAft>
                      </a:pPr>
                      <a:r>
                        <a:rPr lang="en-US" sz="1400">
                          <a:solidFill>
                            <a:schemeClr val="tx1"/>
                          </a:solidFill>
                          <a:effectLst/>
                        </a:rPr>
                        <a:t>Lack of knowledge/don't know enough</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835307136"/>
                  </a:ext>
                </a:extLst>
              </a:tr>
              <a:tr h="148902">
                <a:tc>
                  <a:txBody>
                    <a:bodyPr/>
                    <a:lstStyle/>
                    <a:p>
                      <a:pPr marL="0" marR="0" algn="l">
                        <a:lnSpc>
                          <a:spcPct val="107000"/>
                        </a:lnSpc>
                        <a:spcBef>
                          <a:spcPts val="0"/>
                        </a:spcBef>
                        <a:spcAft>
                          <a:spcPts val="0"/>
                        </a:spcAft>
                      </a:pPr>
                      <a:r>
                        <a:rPr lang="en-US" sz="1400">
                          <a:solidFill>
                            <a:schemeClr val="tx1"/>
                          </a:solidFill>
                          <a:effectLst/>
                        </a:rPr>
                        <a:t>No follow up/lack of communication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624274351"/>
                  </a:ext>
                </a:extLst>
              </a:tr>
              <a:tr h="148902">
                <a:tc>
                  <a:txBody>
                    <a:bodyPr/>
                    <a:lstStyle/>
                    <a:p>
                      <a:pPr marL="0" marR="0" algn="l">
                        <a:lnSpc>
                          <a:spcPct val="107000"/>
                        </a:lnSpc>
                        <a:spcBef>
                          <a:spcPts val="0"/>
                        </a:spcBef>
                        <a:spcAft>
                          <a:spcPts val="0"/>
                        </a:spcAft>
                      </a:pPr>
                      <a:r>
                        <a:rPr lang="en-US" sz="1400">
                          <a:solidFill>
                            <a:schemeClr val="tx1"/>
                          </a:solidFill>
                          <a:effectLst/>
                        </a:rPr>
                        <a:t>Childcare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594760726"/>
                  </a:ext>
                </a:extLst>
              </a:tr>
              <a:tr h="148902">
                <a:tc>
                  <a:txBody>
                    <a:bodyPr/>
                    <a:lstStyle/>
                    <a:p>
                      <a:pPr marL="0" marR="0" algn="l">
                        <a:lnSpc>
                          <a:spcPct val="107000"/>
                        </a:lnSpc>
                        <a:spcBef>
                          <a:spcPts val="0"/>
                        </a:spcBef>
                        <a:spcAft>
                          <a:spcPts val="0"/>
                        </a:spcAft>
                      </a:pPr>
                      <a:r>
                        <a:rPr lang="en-US" sz="1400">
                          <a:solidFill>
                            <a:schemeClr val="tx1"/>
                          </a:solidFill>
                          <a:effectLst/>
                        </a:rPr>
                        <a:t>New to area/non-native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911482083"/>
                  </a:ext>
                </a:extLst>
              </a:tr>
              <a:tr h="148902">
                <a:tc>
                  <a:txBody>
                    <a:bodyPr/>
                    <a:lstStyle/>
                    <a:p>
                      <a:pPr marL="0" marR="0" algn="l">
                        <a:lnSpc>
                          <a:spcPct val="107000"/>
                        </a:lnSpc>
                        <a:spcBef>
                          <a:spcPts val="0"/>
                        </a:spcBef>
                        <a:spcAft>
                          <a:spcPts val="0"/>
                        </a:spcAft>
                      </a:pPr>
                      <a:r>
                        <a:rPr lang="en-US" sz="1400">
                          <a:solidFill>
                            <a:schemeClr val="tx1"/>
                          </a:solidFill>
                          <a:effectLst/>
                        </a:rPr>
                        <a:t>Not born/raised Jewish</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474104181"/>
                  </a:ext>
                </a:extLst>
              </a:tr>
              <a:tr h="148902">
                <a:tc>
                  <a:txBody>
                    <a:bodyPr/>
                    <a:lstStyle/>
                    <a:p>
                      <a:pPr marL="0" marR="0" algn="l">
                        <a:lnSpc>
                          <a:spcPct val="107000"/>
                        </a:lnSpc>
                        <a:spcBef>
                          <a:spcPts val="0"/>
                        </a:spcBef>
                        <a:spcAft>
                          <a:spcPts val="0"/>
                        </a:spcAft>
                      </a:pPr>
                      <a:r>
                        <a:rPr lang="en-US" sz="1400">
                          <a:solidFill>
                            <a:schemeClr val="tx1"/>
                          </a:solidFill>
                          <a:effectLst/>
                        </a:rPr>
                        <a:t>Not Jewish enough</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728925059"/>
                  </a:ext>
                </a:extLst>
              </a:tr>
              <a:tr h="148902">
                <a:tc>
                  <a:txBody>
                    <a:bodyPr/>
                    <a:lstStyle/>
                    <a:p>
                      <a:pPr marL="0" marR="0" algn="l">
                        <a:lnSpc>
                          <a:spcPct val="107000"/>
                        </a:lnSpc>
                        <a:spcBef>
                          <a:spcPts val="0"/>
                        </a:spcBef>
                        <a:spcAft>
                          <a:spcPts val="0"/>
                        </a:spcAft>
                      </a:pPr>
                      <a:r>
                        <a:rPr lang="en-US" sz="1400" dirty="0">
                          <a:solidFill>
                            <a:schemeClr val="tx1"/>
                          </a:solidFill>
                          <a:effectLst/>
                        </a:rPr>
                        <a:t>Food issues (e.g., Kosher, vegan, allergies)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213684627"/>
                  </a:ext>
                </a:extLst>
              </a:tr>
              <a:tr h="148902">
                <a:tc>
                  <a:txBody>
                    <a:bodyPr/>
                    <a:lstStyle/>
                    <a:p>
                      <a:pPr marL="0" marR="0" algn="l">
                        <a:lnSpc>
                          <a:spcPct val="107000"/>
                        </a:lnSpc>
                        <a:spcBef>
                          <a:spcPts val="0"/>
                        </a:spcBef>
                        <a:spcAft>
                          <a:spcPts val="0"/>
                        </a:spcAft>
                      </a:pPr>
                      <a:r>
                        <a:rPr lang="en-US" sz="1400">
                          <a:solidFill>
                            <a:schemeClr val="tx1"/>
                          </a:solidFill>
                          <a:effectLst/>
                        </a:rPr>
                        <a:t>Jew of Color/kids are Jews of Color</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237971674"/>
                  </a:ext>
                </a:extLst>
              </a:tr>
              <a:tr h="148902">
                <a:tc>
                  <a:txBody>
                    <a:bodyPr/>
                    <a:lstStyle/>
                    <a:p>
                      <a:pPr marL="0" marR="0" algn="l">
                        <a:lnSpc>
                          <a:spcPct val="107000"/>
                        </a:lnSpc>
                        <a:spcBef>
                          <a:spcPts val="0"/>
                        </a:spcBef>
                        <a:spcAft>
                          <a:spcPts val="0"/>
                        </a:spcAft>
                      </a:pPr>
                      <a:r>
                        <a:rPr lang="en-US" sz="1400">
                          <a:solidFill>
                            <a:schemeClr val="tx1"/>
                          </a:solidFill>
                          <a:effectLst/>
                        </a:rPr>
                        <a:t>Cultural</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692460973"/>
                  </a:ext>
                </a:extLst>
              </a:tr>
              <a:tr h="148902">
                <a:tc>
                  <a:txBody>
                    <a:bodyPr/>
                    <a:lstStyle/>
                    <a:p>
                      <a:pPr marL="0" marR="0" algn="l">
                        <a:lnSpc>
                          <a:spcPct val="107000"/>
                        </a:lnSpc>
                        <a:spcBef>
                          <a:spcPts val="0"/>
                        </a:spcBef>
                        <a:spcAft>
                          <a:spcPts val="0"/>
                        </a:spcAft>
                      </a:pPr>
                      <a:r>
                        <a:rPr lang="en-US" sz="1400">
                          <a:solidFill>
                            <a:schemeClr val="tx1"/>
                          </a:solidFill>
                          <a:effectLst/>
                        </a:rPr>
                        <a:t>Lack of diversity/inclusiveness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118525066"/>
                  </a:ext>
                </a:extLst>
              </a:tr>
              <a:tr h="148902">
                <a:tc>
                  <a:txBody>
                    <a:bodyPr/>
                    <a:lstStyle/>
                    <a:p>
                      <a:pPr marL="0" marR="0" algn="l">
                        <a:lnSpc>
                          <a:spcPct val="107000"/>
                        </a:lnSpc>
                        <a:spcBef>
                          <a:spcPts val="0"/>
                        </a:spcBef>
                        <a:spcAft>
                          <a:spcPts val="0"/>
                        </a:spcAft>
                      </a:pPr>
                      <a:r>
                        <a:rPr lang="en-US" sz="1400">
                          <a:solidFill>
                            <a:schemeClr val="tx1"/>
                          </a:solidFill>
                          <a:effectLst/>
                        </a:rPr>
                        <a:t>Music/singing</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1631267529"/>
                  </a:ext>
                </a:extLst>
              </a:tr>
              <a:tr h="148902">
                <a:tc>
                  <a:txBody>
                    <a:bodyPr/>
                    <a:lstStyle/>
                    <a:p>
                      <a:pPr marL="0" marR="0" algn="l">
                        <a:lnSpc>
                          <a:spcPct val="107000"/>
                        </a:lnSpc>
                        <a:spcBef>
                          <a:spcPts val="0"/>
                        </a:spcBef>
                        <a:spcAft>
                          <a:spcPts val="0"/>
                        </a:spcAft>
                      </a:pPr>
                      <a:r>
                        <a:rPr lang="en-US" sz="1400">
                          <a:solidFill>
                            <a:schemeClr val="tx1"/>
                          </a:solidFill>
                          <a:effectLst/>
                        </a:rPr>
                        <a:t>Don't know how</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088650819"/>
                  </a:ext>
                </a:extLst>
              </a:tr>
              <a:tr h="148902">
                <a:tc>
                  <a:txBody>
                    <a:bodyPr/>
                    <a:lstStyle/>
                    <a:p>
                      <a:pPr marL="0" marR="0" algn="l">
                        <a:lnSpc>
                          <a:spcPct val="107000"/>
                        </a:lnSpc>
                        <a:spcBef>
                          <a:spcPts val="0"/>
                        </a:spcBef>
                        <a:spcAft>
                          <a:spcPts val="0"/>
                        </a:spcAft>
                      </a:pPr>
                      <a:r>
                        <a:rPr lang="en-US" sz="1400">
                          <a:solidFill>
                            <a:schemeClr val="tx1"/>
                          </a:solidFill>
                          <a:effectLst/>
                        </a:rPr>
                        <a:t>Childless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937413372"/>
                  </a:ext>
                </a:extLst>
              </a:tr>
              <a:tr h="148902">
                <a:tc>
                  <a:txBody>
                    <a:bodyPr/>
                    <a:lstStyle/>
                    <a:p>
                      <a:pPr marL="0" marR="0" algn="l">
                        <a:lnSpc>
                          <a:spcPct val="107000"/>
                        </a:lnSpc>
                        <a:spcBef>
                          <a:spcPts val="0"/>
                        </a:spcBef>
                        <a:spcAft>
                          <a:spcPts val="0"/>
                        </a:spcAft>
                      </a:pPr>
                      <a:r>
                        <a:rPr lang="en-US" sz="1400">
                          <a:solidFill>
                            <a:schemeClr val="tx1"/>
                          </a:solidFill>
                          <a:effectLst/>
                        </a:rPr>
                        <a:t>Convert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4236131383"/>
                  </a:ext>
                </a:extLst>
              </a:tr>
              <a:tr h="148902">
                <a:tc>
                  <a:txBody>
                    <a:bodyPr/>
                    <a:lstStyle/>
                    <a:p>
                      <a:pPr marL="0" marR="0" algn="l">
                        <a:lnSpc>
                          <a:spcPct val="107000"/>
                        </a:lnSpc>
                        <a:spcBef>
                          <a:spcPts val="0"/>
                        </a:spcBef>
                        <a:spcAft>
                          <a:spcPts val="0"/>
                        </a:spcAft>
                      </a:pPr>
                      <a:r>
                        <a:rPr lang="en-US" sz="1400">
                          <a:solidFill>
                            <a:schemeClr val="tx1"/>
                          </a:solidFill>
                          <a:effectLst/>
                        </a:rPr>
                        <a:t>Homebound</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85133163"/>
                  </a:ext>
                </a:extLst>
              </a:tr>
              <a:tr h="148902">
                <a:tc>
                  <a:txBody>
                    <a:bodyPr/>
                    <a:lstStyle/>
                    <a:p>
                      <a:pPr marL="0" marR="0" algn="l">
                        <a:lnSpc>
                          <a:spcPct val="107000"/>
                        </a:lnSpc>
                        <a:spcBef>
                          <a:spcPts val="0"/>
                        </a:spcBef>
                        <a:spcAft>
                          <a:spcPts val="0"/>
                        </a:spcAft>
                      </a:pPr>
                      <a:r>
                        <a:rPr lang="en-US" sz="1400">
                          <a:solidFill>
                            <a:schemeClr val="tx1"/>
                          </a:solidFill>
                          <a:effectLst/>
                        </a:rPr>
                        <a:t>Boring/long services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913663158"/>
                  </a:ext>
                </a:extLst>
              </a:tr>
              <a:tr h="148902">
                <a:tc>
                  <a:txBody>
                    <a:bodyPr/>
                    <a:lstStyle/>
                    <a:p>
                      <a:pPr marL="0" marR="0" algn="l">
                        <a:lnSpc>
                          <a:spcPct val="107000"/>
                        </a:lnSpc>
                        <a:spcBef>
                          <a:spcPts val="0"/>
                        </a:spcBef>
                        <a:spcAft>
                          <a:spcPts val="0"/>
                        </a:spcAft>
                      </a:pPr>
                      <a:r>
                        <a:rPr lang="en-US" sz="1400" dirty="0">
                          <a:solidFill>
                            <a:schemeClr val="tx1"/>
                          </a:solidFill>
                          <a:effectLst/>
                        </a:rPr>
                        <a:t>Number of events (too few, too many)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26" marR="43126" marT="0" marB="0" anchor="b">
                    <a:noFill/>
                  </a:tcPr>
                </a:tc>
                <a:extLst>
                  <a:ext uri="{0D108BD9-81ED-4DB2-BD59-A6C34878D82A}">
                    <a16:rowId xmlns:a16="http://schemas.microsoft.com/office/drawing/2014/main" val="3032042337"/>
                  </a:ext>
                </a:extLst>
              </a:tr>
            </a:tbl>
          </a:graphicData>
        </a:graphic>
      </p:graphicFrame>
      <p:sp>
        <p:nvSpPr>
          <p:cNvPr id="12" name="Rectangle 3">
            <a:extLst>
              <a:ext uri="{FF2B5EF4-FFF2-40B4-BE49-F238E27FC236}">
                <a16:creationId xmlns:a16="http://schemas.microsoft.com/office/drawing/2014/main" id="{D3C17CDA-EE82-43AE-B15B-BDE41088DD80}"/>
              </a:ext>
            </a:extLst>
          </p:cNvPr>
          <p:cNvSpPr>
            <a:spLocks noChangeArrowheads="1"/>
          </p:cNvSpPr>
          <p:nvPr/>
        </p:nvSpPr>
        <p:spPr bwMode="auto">
          <a:xfrm>
            <a:off x="4098925" y="160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Arrow: Up 1">
            <a:extLst>
              <a:ext uri="{FF2B5EF4-FFF2-40B4-BE49-F238E27FC236}">
                <a16:creationId xmlns:a16="http://schemas.microsoft.com/office/drawing/2014/main" id="{15A63D07-E089-4D07-8938-24CE4080C47C}"/>
              </a:ext>
            </a:extLst>
          </p:cNvPr>
          <p:cNvSpPr/>
          <p:nvPr/>
        </p:nvSpPr>
        <p:spPr>
          <a:xfrm rot="10800000">
            <a:off x="2209798" y="1253743"/>
            <a:ext cx="1266825" cy="4363721"/>
          </a:xfrm>
          <a:prstGeom prst="up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 Box 2">
            <a:extLst>
              <a:ext uri="{FF2B5EF4-FFF2-40B4-BE49-F238E27FC236}">
                <a16:creationId xmlns:a16="http://schemas.microsoft.com/office/drawing/2014/main" id="{07F72DAF-D488-47EE-8B6C-15B79FEC246D}"/>
              </a:ext>
            </a:extLst>
          </p:cNvPr>
          <p:cNvSpPr txBox="1">
            <a:spLocks noChangeArrowheads="1"/>
          </p:cNvSpPr>
          <p:nvPr/>
        </p:nvSpPr>
        <p:spPr bwMode="auto">
          <a:xfrm rot="16200000">
            <a:off x="1819638" y="3689741"/>
            <a:ext cx="2058436" cy="4686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Fewer Mentions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1EF773C-DF68-4D43-AA91-D83D21B95215}"/>
              </a:ext>
            </a:extLst>
          </p:cNvPr>
          <p:cNvSpPr>
            <a:spLocks noGrp="1"/>
          </p:cNvSpPr>
          <p:nvPr>
            <p:ph type="title"/>
          </p:nvPr>
        </p:nvSpPr>
        <p:spPr>
          <a:xfrm>
            <a:off x="228600" y="122239"/>
            <a:ext cx="8534400" cy="639754"/>
          </a:xfrm>
        </p:spPr>
        <p:txBody>
          <a:bodyPr>
            <a:noAutofit/>
          </a:bodyPr>
          <a:lstStyle/>
          <a:p>
            <a:r>
              <a:rPr lang="en-US" sz="2800" dirty="0"/>
              <a:t>Obstacles to Participation in Jewish Life: Fewer Mentions</a:t>
            </a:r>
          </a:p>
        </p:txBody>
      </p:sp>
      <p:sp>
        <p:nvSpPr>
          <p:cNvPr id="5" name="TextBox 4">
            <a:extLst>
              <a:ext uri="{FF2B5EF4-FFF2-40B4-BE49-F238E27FC236}">
                <a16:creationId xmlns:a16="http://schemas.microsoft.com/office/drawing/2014/main" id="{C4419A0C-B607-49E1-922E-0B8C9FE72BCB}"/>
              </a:ext>
            </a:extLst>
          </p:cNvPr>
          <p:cNvSpPr txBox="1"/>
          <p:nvPr/>
        </p:nvSpPr>
        <p:spPr>
          <a:xfrm>
            <a:off x="1371600" y="6217850"/>
            <a:ext cx="7696200" cy="276999"/>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Source: Qualitative analysis of comments of 605 respondents who shared “other obstacles to participation in Jewish life.”</a:t>
            </a:r>
            <a:endParaRPr lang="en-US" sz="1200" dirty="0"/>
          </a:p>
        </p:txBody>
      </p:sp>
    </p:spTree>
    <p:extLst>
      <p:ext uri="{BB962C8B-B14F-4D97-AF65-F5344CB8AC3E}">
        <p14:creationId xmlns:p14="http://schemas.microsoft.com/office/powerpoint/2010/main" val="2532573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p:txBody>
          <a:bodyPr/>
          <a:lstStyle/>
          <a:p>
            <a:r>
              <a:rPr lang="en-US" dirty="0"/>
              <a:t>OBSTACLES: FINANCIAL</a:t>
            </a:r>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31</a:t>
            </a:fld>
            <a:endParaRPr lang="en-US" dirty="0"/>
          </a:p>
        </p:txBody>
      </p:sp>
      <p:sp>
        <p:nvSpPr>
          <p:cNvPr id="2" name="TextBox 1">
            <a:extLst>
              <a:ext uri="{FF2B5EF4-FFF2-40B4-BE49-F238E27FC236}">
                <a16:creationId xmlns:a16="http://schemas.microsoft.com/office/drawing/2014/main" id="{F15FB73A-0E6B-4C6B-8E29-BE9F155999E7}"/>
              </a:ext>
            </a:extLst>
          </p:cNvPr>
          <p:cNvSpPr txBox="1"/>
          <p:nvPr/>
        </p:nvSpPr>
        <p:spPr>
          <a:xfrm>
            <a:off x="748552" y="5338482"/>
            <a:ext cx="7785847" cy="646331"/>
          </a:xfrm>
          <a:prstGeom prst="rect">
            <a:avLst/>
          </a:prstGeom>
          <a:noFill/>
        </p:spPr>
        <p:txBody>
          <a:bodyPr wrap="square" rtlCol="0">
            <a:spAutoFit/>
          </a:bodyPr>
          <a:lstStyle/>
          <a:p>
            <a:r>
              <a:rPr lang="en-US" dirty="0"/>
              <a:t>Note: Profiles of economically vulnerable Jewish adults and Jewish adults age 50+ are available.</a:t>
            </a:r>
          </a:p>
        </p:txBody>
      </p:sp>
    </p:spTree>
    <p:extLst>
      <p:ext uri="{BB962C8B-B14F-4D97-AF65-F5344CB8AC3E}">
        <p14:creationId xmlns:p14="http://schemas.microsoft.com/office/powerpoint/2010/main" val="87853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5EE67321-0820-45C7-BACC-5C6D12BA8A64}"/>
              </a:ext>
            </a:extLst>
          </p:cNvPr>
          <p:cNvSpPr/>
          <p:nvPr/>
        </p:nvSpPr>
        <p:spPr>
          <a:xfrm>
            <a:off x="4286922" y="2286000"/>
            <a:ext cx="3962400" cy="1752600"/>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“While there are plenty of opportunities to be involved Judaically, being Jewish is expensive and it seems to be assumed that everyone can afford all that goes along with it, such as </a:t>
            </a:r>
            <a:r>
              <a:rPr lang="en-US" b="1" i="1" dirty="0">
                <a:solidFill>
                  <a:schemeClr val="tx1"/>
                </a:solidFill>
              </a:rPr>
              <a:t>trips to Israel</a:t>
            </a:r>
            <a:r>
              <a:rPr lang="en-US" i="1" dirty="0">
                <a:solidFill>
                  <a:schemeClr val="tx1"/>
                </a:solidFill>
              </a:rPr>
              <a:t>, day school, and even </a:t>
            </a:r>
            <a:r>
              <a:rPr lang="en-US" i="1" dirty="0" err="1">
                <a:solidFill>
                  <a:schemeClr val="tx1"/>
                </a:solidFill>
              </a:rPr>
              <a:t>b'nai</a:t>
            </a:r>
            <a:r>
              <a:rPr lang="en-US" i="1" dirty="0">
                <a:solidFill>
                  <a:schemeClr val="tx1"/>
                </a:solidFill>
              </a:rPr>
              <a:t> mitzvah.”</a:t>
            </a:r>
            <a:r>
              <a:rPr lang="en-US" i="1" dirty="0"/>
              <a:t> </a:t>
            </a:r>
          </a:p>
        </p:txBody>
      </p:sp>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fontScale="90000"/>
          </a:bodyPr>
          <a:lstStyle/>
          <a:p>
            <a:r>
              <a:rPr lang="en-US" dirty="0"/>
              <a:t>Financial Cost Prevented</a:t>
            </a:r>
            <a:br>
              <a:rPr lang="en-US" dirty="0"/>
            </a:br>
            <a:r>
              <a:rPr lang="en-US" dirty="0"/>
              <a:t>Going to/Sending Child to Israel</a:t>
            </a:r>
            <a:br>
              <a:rPr lang="en-US" dirty="0"/>
            </a:br>
            <a:r>
              <a:rPr lang="en-US" sz="2000" dirty="0"/>
              <a:t>(past 5 years) </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2423700338"/>
              </p:ext>
            </p:extLst>
          </p:nvPr>
        </p:nvGraphicFramePr>
        <p:xfrm>
          <a:off x="476922" y="1568854"/>
          <a:ext cx="3810000" cy="437474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32</a:t>
            </a:fld>
            <a:endParaRPr lang="en-US" dirty="0"/>
          </a:p>
        </p:txBody>
      </p:sp>
      <p:sp>
        <p:nvSpPr>
          <p:cNvPr id="6" name="Speech Bubble: Rectangle 5">
            <a:extLst>
              <a:ext uri="{FF2B5EF4-FFF2-40B4-BE49-F238E27FC236}">
                <a16:creationId xmlns:a16="http://schemas.microsoft.com/office/drawing/2014/main" id="{6D3E9F4F-B8D8-40D8-B30D-AB8642961F7C}"/>
              </a:ext>
            </a:extLst>
          </p:cNvPr>
          <p:cNvSpPr/>
          <p:nvPr/>
        </p:nvSpPr>
        <p:spPr>
          <a:xfrm>
            <a:off x="4286922" y="4810325"/>
            <a:ext cx="3962400" cy="498071"/>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“Travel to Israel is very expensive.”</a:t>
            </a:r>
            <a:r>
              <a:rPr lang="en-US" i="1" dirty="0"/>
              <a:t> </a:t>
            </a:r>
          </a:p>
        </p:txBody>
      </p:sp>
    </p:spTree>
    <p:extLst>
      <p:ext uri="{BB962C8B-B14F-4D97-AF65-F5344CB8AC3E}">
        <p14:creationId xmlns:p14="http://schemas.microsoft.com/office/powerpoint/2010/main" val="3751249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5EE67321-0820-45C7-BACC-5C6D12BA8A64}"/>
              </a:ext>
            </a:extLst>
          </p:cNvPr>
          <p:cNvSpPr/>
          <p:nvPr/>
        </p:nvSpPr>
        <p:spPr>
          <a:xfrm>
            <a:off x="4286922" y="2232227"/>
            <a:ext cx="4159623" cy="1524000"/>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want to feel part of a Jewish community, yet I often feel like my area is money driven. I am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sending my 2nd kiddo to Jewish summer camp</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but sheesh,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$5,000!!!!</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Who has that kind of money?</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a:xfrm>
            <a:off x="457200" y="122239"/>
            <a:ext cx="8458200" cy="1143000"/>
          </a:xfrm>
        </p:spPr>
        <p:txBody>
          <a:bodyPr>
            <a:normAutofit fontScale="90000"/>
          </a:bodyPr>
          <a:lstStyle/>
          <a:p>
            <a:r>
              <a:rPr lang="en-US" sz="4000" dirty="0"/>
              <a:t>Financial Cost Prevented</a:t>
            </a:r>
            <a:br>
              <a:rPr lang="en-US" sz="4000" dirty="0"/>
            </a:br>
            <a:r>
              <a:rPr lang="en-US" sz="3600" dirty="0"/>
              <a:t>Sending Child to Jewish Summer Overnight Camp</a:t>
            </a:r>
            <a:br>
              <a:rPr lang="en-US" dirty="0"/>
            </a:br>
            <a:r>
              <a:rPr lang="en-US" sz="2000" dirty="0"/>
              <a:t>(past 5 years) </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2043777248"/>
              </p:ext>
            </p:extLst>
          </p:nvPr>
        </p:nvGraphicFramePr>
        <p:xfrm>
          <a:off x="476922" y="1568854"/>
          <a:ext cx="3810000" cy="437474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33</a:t>
            </a:fld>
            <a:endParaRPr lang="en-US" dirty="0"/>
          </a:p>
        </p:txBody>
      </p:sp>
      <p:sp>
        <p:nvSpPr>
          <p:cNvPr id="6" name="Speech Bubble: Rectangle 5">
            <a:extLst>
              <a:ext uri="{FF2B5EF4-FFF2-40B4-BE49-F238E27FC236}">
                <a16:creationId xmlns:a16="http://schemas.microsoft.com/office/drawing/2014/main" id="{6D3E9F4F-B8D8-40D8-B30D-AB8642961F7C}"/>
              </a:ext>
            </a:extLst>
          </p:cNvPr>
          <p:cNvSpPr/>
          <p:nvPr/>
        </p:nvSpPr>
        <p:spPr>
          <a:xfrm>
            <a:off x="4286922" y="4343400"/>
            <a:ext cx="4159622" cy="1117396"/>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 cost is extremely high</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 have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been able to participate</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until this year, and had to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have grants</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do so. A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shame it is so expensive</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i="1" dirty="0">
                <a:solidFill>
                  <a:schemeClr val="tx1"/>
                </a:solidFill>
              </a:rPr>
              <a:t>”</a:t>
            </a:r>
            <a:r>
              <a:rPr lang="en-US" i="1" dirty="0"/>
              <a:t> </a:t>
            </a:r>
          </a:p>
        </p:txBody>
      </p:sp>
    </p:spTree>
    <p:extLst>
      <p:ext uri="{BB962C8B-B14F-4D97-AF65-F5344CB8AC3E}">
        <p14:creationId xmlns:p14="http://schemas.microsoft.com/office/powerpoint/2010/main" val="1801081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5EE67321-0820-45C7-BACC-5C6D12BA8A64}"/>
              </a:ext>
            </a:extLst>
          </p:cNvPr>
          <p:cNvSpPr/>
          <p:nvPr/>
        </p:nvSpPr>
        <p:spPr>
          <a:xfrm>
            <a:off x="4286922" y="2232227"/>
            <a:ext cx="4159623" cy="815773"/>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Jewish preschools / daycares</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the area are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costly</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than non-religious 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a:xfrm>
            <a:off x="457200" y="122239"/>
            <a:ext cx="8458200" cy="1143000"/>
          </a:xfrm>
        </p:spPr>
        <p:txBody>
          <a:bodyPr>
            <a:normAutofit fontScale="90000"/>
          </a:bodyPr>
          <a:lstStyle/>
          <a:p>
            <a:r>
              <a:rPr lang="en-US" dirty="0"/>
              <a:t>Financial Cost Prevented</a:t>
            </a:r>
            <a:br>
              <a:rPr lang="en-US" dirty="0"/>
            </a:br>
            <a:r>
              <a:rPr lang="en-US" dirty="0"/>
              <a:t>Sending Child to Jewish Preschool</a:t>
            </a:r>
            <a:br>
              <a:rPr lang="en-US" dirty="0"/>
            </a:br>
            <a:r>
              <a:rPr lang="en-US" sz="2000" dirty="0"/>
              <a:t>(past 5 years) </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888481326"/>
              </p:ext>
            </p:extLst>
          </p:nvPr>
        </p:nvGraphicFramePr>
        <p:xfrm>
          <a:off x="476922" y="1568854"/>
          <a:ext cx="3810000" cy="437474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34</a:t>
            </a:fld>
            <a:endParaRPr lang="en-US" dirty="0"/>
          </a:p>
        </p:txBody>
      </p:sp>
      <p:sp>
        <p:nvSpPr>
          <p:cNvPr id="6" name="Speech Bubble: Rectangle 5">
            <a:extLst>
              <a:ext uri="{FF2B5EF4-FFF2-40B4-BE49-F238E27FC236}">
                <a16:creationId xmlns:a16="http://schemas.microsoft.com/office/drawing/2014/main" id="{6D3E9F4F-B8D8-40D8-B30D-AB8642961F7C}"/>
              </a:ext>
            </a:extLst>
          </p:cNvPr>
          <p:cNvSpPr/>
          <p:nvPr/>
        </p:nvSpPr>
        <p:spPr>
          <a:xfrm>
            <a:off x="4286922" y="3746335"/>
            <a:ext cx="4159622" cy="1117396"/>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would love getting my kids into a </a:t>
            </a:r>
            <a:r>
              <a:rPr lang="en-US" b="1" i="1" dirty="0">
                <a:solidFill>
                  <a:schemeClr val="tx1"/>
                </a:solidFill>
              </a:rPr>
              <a:t>Jewish preschool, but they are costly</a:t>
            </a:r>
            <a:r>
              <a:rPr lang="en-US" i="1" dirty="0">
                <a:solidFill>
                  <a:schemeClr val="tx1"/>
                </a:solidFill>
              </a:rPr>
              <a:t> and the hours don't allow for full time working parents to enroll kids.”</a:t>
            </a:r>
            <a:r>
              <a:rPr lang="en-US" i="1" dirty="0"/>
              <a:t> </a:t>
            </a:r>
          </a:p>
        </p:txBody>
      </p:sp>
    </p:spTree>
    <p:extLst>
      <p:ext uri="{BB962C8B-B14F-4D97-AF65-F5344CB8AC3E}">
        <p14:creationId xmlns:p14="http://schemas.microsoft.com/office/powerpoint/2010/main" val="327147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5EE67321-0820-45C7-BACC-5C6D12BA8A64}"/>
              </a:ext>
            </a:extLst>
          </p:cNvPr>
          <p:cNvSpPr/>
          <p:nvPr/>
        </p:nvSpPr>
        <p:spPr>
          <a:xfrm>
            <a:off x="3429000" y="2080731"/>
            <a:ext cx="5334000" cy="1143000"/>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 for Jewish day school education is extremely high</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We still send our kids to a religious school, but it is our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largest expense aside from our mortgage</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that is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financial aid</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from the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a:xfrm>
            <a:off x="457200" y="122239"/>
            <a:ext cx="8458200" cy="1143000"/>
          </a:xfrm>
        </p:spPr>
        <p:txBody>
          <a:bodyPr>
            <a:normAutofit fontScale="90000"/>
          </a:bodyPr>
          <a:lstStyle/>
          <a:p>
            <a:r>
              <a:rPr lang="en-US" dirty="0"/>
              <a:t>Financial Cost Prevented</a:t>
            </a:r>
            <a:br>
              <a:rPr lang="en-US" dirty="0"/>
            </a:br>
            <a:r>
              <a:rPr lang="en-US" dirty="0"/>
              <a:t>Sending Child to Jewish Day School</a:t>
            </a:r>
            <a:br>
              <a:rPr lang="en-US" dirty="0"/>
            </a:br>
            <a:r>
              <a:rPr lang="en-US" sz="2000" dirty="0"/>
              <a:t>(past 5 years) </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3891594962"/>
              </p:ext>
            </p:extLst>
          </p:nvPr>
        </p:nvGraphicFramePr>
        <p:xfrm>
          <a:off x="476922" y="1568854"/>
          <a:ext cx="3810000" cy="437474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35</a:t>
            </a:fld>
            <a:endParaRPr lang="en-US" dirty="0"/>
          </a:p>
        </p:txBody>
      </p:sp>
      <p:sp>
        <p:nvSpPr>
          <p:cNvPr id="6" name="Speech Bubble: Rectangle 5">
            <a:extLst>
              <a:ext uri="{FF2B5EF4-FFF2-40B4-BE49-F238E27FC236}">
                <a16:creationId xmlns:a16="http://schemas.microsoft.com/office/drawing/2014/main" id="{6D3E9F4F-B8D8-40D8-B30D-AB8642961F7C}"/>
              </a:ext>
            </a:extLst>
          </p:cNvPr>
          <p:cNvSpPr/>
          <p:nvPr/>
        </p:nvSpPr>
        <p:spPr>
          <a:xfrm>
            <a:off x="3429000" y="3588462"/>
            <a:ext cx="5334000" cy="444665"/>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Day school tuition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rising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 of living in Denver</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i="1" dirty="0">
                <a:solidFill>
                  <a:schemeClr val="tx1"/>
                </a:solidFill>
              </a:rPr>
              <a:t>”</a:t>
            </a:r>
            <a:r>
              <a:rPr lang="en-US" i="1" dirty="0"/>
              <a:t> </a:t>
            </a:r>
          </a:p>
        </p:txBody>
      </p:sp>
      <p:sp>
        <p:nvSpPr>
          <p:cNvPr id="5" name="Speech Bubble: Rectangle 4">
            <a:extLst>
              <a:ext uri="{FF2B5EF4-FFF2-40B4-BE49-F238E27FC236}">
                <a16:creationId xmlns:a16="http://schemas.microsoft.com/office/drawing/2014/main" id="{B3E2BC2E-12A1-4916-ADB0-976A31081F13}"/>
              </a:ext>
            </a:extLst>
          </p:cNvPr>
          <p:cNvSpPr/>
          <p:nvPr/>
        </p:nvSpPr>
        <p:spPr>
          <a:xfrm>
            <a:off x="2819400" y="5586975"/>
            <a:ext cx="5940014" cy="444665"/>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Jewish schools</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even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financial aid</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were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too expensive</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i="1" dirty="0">
                <a:solidFill>
                  <a:schemeClr val="tx1"/>
                </a:solidFill>
              </a:rPr>
              <a:t>”</a:t>
            </a:r>
            <a:r>
              <a:rPr lang="en-US" i="1" dirty="0"/>
              <a:t> </a:t>
            </a:r>
          </a:p>
        </p:txBody>
      </p:sp>
      <p:sp>
        <p:nvSpPr>
          <p:cNvPr id="10" name="Speech Bubble: Rectangle 9">
            <a:extLst>
              <a:ext uri="{FF2B5EF4-FFF2-40B4-BE49-F238E27FC236}">
                <a16:creationId xmlns:a16="http://schemas.microsoft.com/office/drawing/2014/main" id="{46A51608-09F5-4E00-B24C-E991E6CB96AC}"/>
              </a:ext>
            </a:extLst>
          </p:cNvPr>
          <p:cNvSpPr/>
          <p:nvPr/>
        </p:nvSpPr>
        <p:spPr>
          <a:xfrm>
            <a:off x="3432585" y="4280638"/>
            <a:ext cx="5334000" cy="940492"/>
          </a:xfrm>
          <a:prstGeom prst="wedgeRectCallout">
            <a:avLst>
              <a:gd name="adj1" fmla="val -40833"/>
              <a:gd name="adj2" fmla="val 6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Living a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modern orthodox</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life style is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very expensive</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due to the need to find a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home within an eruv</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especially the </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immense expense of day school tuition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i="1" dirty="0">
                <a:solidFill>
                  <a:schemeClr val="tx1"/>
                </a:solidFill>
              </a:rPr>
              <a:t>”</a:t>
            </a:r>
            <a:r>
              <a:rPr lang="en-US" i="1" dirty="0"/>
              <a:t> </a:t>
            </a:r>
          </a:p>
        </p:txBody>
      </p:sp>
    </p:spTree>
    <p:extLst>
      <p:ext uri="{BB962C8B-B14F-4D97-AF65-F5344CB8AC3E}">
        <p14:creationId xmlns:p14="http://schemas.microsoft.com/office/powerpoint/2010/main" val="2932424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a:xfrm>
            <a:off x="457200" y="122239"/>
            <a:ext cx="8458200" cy="1143000"/>
          </a:xfrm>
        </p:spPr>
        <p:txBody>
          <a:bodyPr>
            <a:normAutofit fontScale="90000"/>
          </a:bodyPr>
          <a:lstStyle/>
          <a:p>
            <a:r>
              <a:rPr lang="en-US" sz="4000" dirty="0"/>
              <a:t>Financial Cost Prevented</a:t>
            </a:r>
            <a:br>
              <a:rPr lang="en-US" sz="4000" dirty="0"/>
            </a:br>
            <a:r>
              <a:rPr lang="en-US" sz="4000" dirty="0"/>
              <a:t>Enrolling in Jewish Housing for Older Adults</a:t>
            </a:r>
            <a:br>
              <a:rPr lang="en-US" dirty="0"/>
            </a:br>
            <a:r>
              <a:rPr lang="en-US" sz="2000" dirty="0"/>
              <a:t>(past 5 years) </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2092523736"/>
              </p:ext>
            </p:extLst>
          </p:nvPr>
        </p:nvGraphicFramePr>
        <p:xfrm>
          <a:off x="3276600" y="1609974"/>
          <a:ext cx="5181600" cy="437474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36</a:t>
            </a:fld>
            <a:endParaRPr lang="en-US" dirty="0"/>
          </a:p>
        </p:txBody>
      </p:sp>
    </p:spTree>
    <p:extLst>
      <p:ext uri="{BB962C8B-B14F-4D97-AF65-F5344CB8AC3E}">
        <p14:creationId xmlns:p14="http://schemas.microsoft.com/office/powerpoint/2010/main" val="1048580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D8E9E68-C24F-47B8-8DB8-6DEAD3F137E2}"/>
              </a:ext>
            </a:extLst>
          </p:cNvPr>
          <p:cNvSpPr>
            <a:spLocks noGrp="1"/>
          </p:cNvSpPr>
          <p:nvPr>
            <p:ph idx="1"/>
          </p:nvPr>
        </p:nvSpPr>
        <p:spPr>
          <a:xfrm>
            <a:off x="457200" y="1380566"/>
            <a:ext cx="8153400" cy="4525963"/>
          </a:xfrm>
        </p:spPr>
        <p:txBody>
          <a:bodyPr/>
          <a:lstStyle/>
          <a:p>
            <a:pPr marL="0" indent="0" algn="ct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Money is the biggest obstacle for many. Some have a perception that it is expensive to be Jewish and to be engaged in the Jewish community.</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p:txBody>
          <a:bodyPr>
            <a:normAutofit fontScale="90000"/>
          </a:bodyPr>
          <a:lstStyle/>
          <a:p>
            <a:r>
              <a:rPr lang="en-US" dirty="0"/>
              <a:t>Cost-related Obstacles to Participation</a:t>
            </a:r>
            <a:br>
              <a:rPr lang="en-US" dirty="0"/>
            </a:br>
            <a:r>
              <a:rPr lang="en-US" dirty="0"/>
              <a:t>General</a:t>
            </a:r>
          </a:p>
        </p:txBody>
      </p:sp>
      <p:sp>
        <p:nvSpPr>
          <p:cNvPr id="4" name="Slide Number Placeholder 3">
            <a:extLst>
              <a:ext uri="{FF2B5EF4-FFF2-40B4-BE49-F238E27FC236}">
                <a16:creationId xmlns:a16="http://schemas.microsoft.com/office/drawing/2014/main" id="{3CA0FDD1-6CA1-46C0-9383-73A893F15D15}"/>
              </a:ext>
            </a:extLst>
          </p:cNvPr>
          <p:cNvSpPr>
            <a:spLocks noGrp="1"/>
          </p:cNvSpPr>
          <p:nvPr>
            <p:ph type="sldNum" sz="quarter" idx="12"/>
          </p:nvPr>
        </p:nvSpPr>
        <p:spPr/>
        <p:txBody>
          <a:bodyPr/>
          <a:lstStyle/>
          <a:p>
            <a:fld id="{A7EC73D7-73A8-4CB4-88FE-3E57190CFFA6}" type="slidenum">
              <a:rPr lang="en-US" smtClean="0"/>
              <a:pPr/>
              <a:t>37</a:t>
            </a:fld>
            <a:endParaRPr lang="en-US" dirty="0"/>
          </a:p>
        </p:txBody>
      </p:sp>
      <p:sp>
        <p:nvSpPr>
          <p:cNvPr id="5" name="Speech Bubble: Rectangle 4">
            <a:extLst>
              <a:ext uri="{FF2B5EF4-FFF2-40B4-BE49-F238E27FC236}">
                <a16:creationId xmlns:a16="http://schemas.microsoft.com/office/drawing/2014/main" id="{8FCD14BA-774B-468C-BBF1-0865AB0C380E}"/>
              </a:ext>
            </a:extLst>
          </p:cNvPr>
          <p:cNvSpPr/>
          <p:nvPr/>
        </p:nvSpPr>
        <p:spPr>
          <a:xfrm>
            <a:off x="609600" y="2243343"/>
            <a:ext cx="4343399" cy="1490457"/>
          </a:xfrm>
          <a:prstGeom prst="wedgeRectCallout">
            <a:avLst>
              <a:gd name="adj1" fmla="val 36699"/>
              <a:gd name="adj2" fmla="val 628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“Growing up in the Denver Jewish Community I still feel like </a:t>
            </a:r>
            <a:r>
              <a:rPr lang="en-US" b="1" i="1" dirty="0">
                <a:solidFill>
                  <a:srgbClr val="000000"/>
                </a:solidFill>
                <a:effectLst/>
                <a:ea typeface="Calibri" panose="020F0502020204030204" pitchFamily="34" charset="0"/>
                <a:cs typeface="Times New Roman" panose="02020603050405020304" pitchFamily="18" charset="0"/>
              </a:rPr>
              <a:t>money is such an entrance ticket to involvement</a:t>
            </a:r>
            <a:r>
              <a:rPr lang="en-US" i="1" dirty="0">
                <a:solidFill>
                  <a:srgbClr val="000000"/>
                </a:solidFill>
                <a:effectLst/>
                <a:ea typeface="Calibri" panose="020F0502020204030204" pitchFamily="34" charset="0"/>
                <a:cs typeface="Times New Roman" panose="02020603050405020304" pitchFamily="18" charset="0"/>
              </a:rPr>
              <a:t> with very few opportunities to participate in the community without some cost involved.”</a:t>
            </a:r>
            <a:endParaRPr lang="en-US" dirty="0">
              <a:effectLst/>
              <a:ea typeface="Calibri" panose="020F0502020204030204" pitchFamily="34" charset="0"/>
              <a:cs typeface="Times New Roman" panose="02020603050405020304" pitchFamily="18" charset="0"/>
            </a:endParaRPr>
          </a:p>
        </p:txBody>
      </p:sp>
      <p:sp>
        <p:nvSpPr>
          <p:cNvPr id="6" name="Speech Bubble: Rectangle 5">
            <a:extLst>
              <a:ext uri="{FF2B5EF4-FFF2-40B4-BE49-F238E27FC236}">
                <a16:creationId xmlns:a16="http://schemas.microsoft.com/office/drawing/2014/main" id="{218FAD29-3ECF-4014-B2AC-5E25D5EE70EB}"/>
              </a:ext>
            </a:extLst>
          </p:cNvPr>
          <p:cNvSpPr/>
          <p:nvPr/>
        </p:nvSpPr>
        <p:spPr>
          <a:xfrm>
            <a:off x="2271936" y="4114800"/>
            <a:ext cx="4600127" cy="1676400"/>
          </a:xfrm>
          <a:prstGeom prst="wedgeRectCallout">
            <a:avLst>
              <a:gd name="adj1" fmla="val 3715"/>
              <a:gd name="adj2" fmla="val 64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“While there are plenty of opportunities to be involved Judaically, </a:t>
            </a:r>
            <a:r>
              <a:rPr lang="en-US" b="1" i="1" dirty="0">
                <a:solidFill>
                  <a:srgbClr val="000000"/>
                </a:solidFill>
                <a:effectLst/>
                <a:ea typeface="Calibri" panose="020F0502020204030204" pitchFamily="34" charset="0"/>
                <a:cs typeface="Times New Roman" panose="02020603050405020304" pitchFamily="18" charset="0"/>
              </a:rPr>
              <a:t>being Jewish is expensive</a:t>
            </a:r>
            <a:r>
              <a:rPr lang="en-US" i="1" dirty="0">
                <a:solidFill>
                  <a:srgbClr val="000000"/>
                </a:solidFill>
                <a:effectLst/>
                <a:ea typeface="Calibri" panose="020F0502020204030204" pitchFamily="34" charset="0"/>
                <a:cs typeface="Times New Roman" panose="02020603050405020304" pitchFamily="18" charset="0"/>
              </a:rPr>
              <a:t>, and it seems to be </a:t>
            </a:r>
            <a:r>
              <a:rPr lang="en-US" b="1" i="1" dirty="0">
                <a:solidFill>
                  <a:srgbClr val="000000"/>
                </a:solidFill>
                <a:effectLst/>
                <a:ea typeface="Calibri" panose="020F0502020204030204" pitchFamily="34" charset="0"/>
                <a:cs typeface="Times New Roman" panose="02020603050405020304" pitchFamily="18" charset="0"/>
              </a:rPr>
              <a:t>assumed that everyone can afford</a:t>
            </a:r>
            <a:r>
              <a:rPr lang="en-US" i="1" dirty="0">
                <a:solidFill>
                  <a:srgbClr val="000000"/>
                </a:solidFill>
                <a:effectLst/>
                <a:ea typeface="Calibri" panose="020F0502020204030204" pitchFamily="34" charset="0"/>
                <a:cs typeface="Times New Roman" panose="02020603050405020304" pitchFamily="18" charset="0"/>
              </a:rPr>
              <a:t> all that goes along with it, such as trips to Israel, day school, and even </a:t>
            </a:r>
            <a:r>
              <a:rPr lang="en-US" i="1" dirty="0" err="1">
                <a:solidFill>
                  <a:srgbClr val="000000"/>
                </a:solidFill>
                <a:effectLst/>
                <a:ea typeface="Calibri" panose="020F0502020204030204" pitchFamily="34" charset="0"/>
                <a:cs typeface="Times New Roman" panose="02020603050405020304" pitchFamily="18" charset="0"/>
              </a:rPr>
              <a:t>b'nai</a:t>
            </a:r>
            <a:r>
              <a:rPr lang="en-US" i="1" dirty="0">
                <a:solidFill>
                  <a:srgbClr val="000000"/>
                </a:solidFill>
                <a:effectLst/>
                <a:ea typeface="Calibri" panose="020F0502020204030204" pitchFamily="34" charset="0"/>
                <a:cs typeface="Times New Roman" panose="02020603050405020304" pitchFamily="18" charset="0"/>
              </a:rPr>
              <a:t> mitzvah.”</a:t>
            </a:r>
            <a:endParaRPr lang="en-US" dirty="0">
              <a:effectLst/>
              <a:ea typeface="Calibri" panose="020F0502020204030204" pitchFamily="34"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5C178B34-79BA-48DF-B295-A57739BCFDFE}"/>
              </a:ext>
            </a:extLst>
          </p:cNvPr>
          <p:cNvSpPr/>
          <p:nvPr/>
        </p:nvSpPr>
        <p:spPr>
          <a:xfrm>
            <a:off x="5426392" y="2243343"/>
            <a:ext cx="2891342" cy="1507806"/>
          </a:xfrm>
          <a:prstGeom prst="wedgeRectCallout">
            <a:avLst>
              <a:gd name="adj1" fmla="val 2777"/>
              <a:gd name="adj2" fmla="val 612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“Finances. I am the only one working on a </a:t>
            </a:r>
            <a:r>
              <a:rPr lang="en-US" b="1" i="1" dirty="0">
                <a:solidFill>
                  <a:srgbClr val="000000"/>
                </a:solidFill>
                <a:effectLst/>
                <a:ea typeface="Calibri" panose="020F0502020204030204" pitchFamily="34" charset="0"/>
                <a:cs typeface="Times New Roman" panose="02020603050405020304" pitchFamily="18" charset="0"/>
              </a:rPr>
              <a:t>teacher salary</a:t>
            </a:r>
            <a:r>
              <a:rPr lang="en-US" i="1" dirty="0">
                <a:solidFill>
                  <a:srgbClr val="000000"/>
                </a:solidFill>
                <a:effectLst/>
                <a:ea typeface="Calibri" panose="020F0502020204030204" pitchFamily="34" charset="0"/>
                <a:cs typeface="Times New Roman" panose="02020603050405020304" pitchFamily="18" charset="0"/>
              </a:rPr>
              <a:t>. My </a:t>
            </a:r>
            <a:r>
              <a:rPr lang="en-US" b="1" i="1" dirty="0">
                <a:solidFill>
                  <a:srgbClr val="000000"/>
                </a:solidFill>
                <a:effectLst/>
                <a:ea typeface="Calibri" panose="020F0502020204030204" pitchFamily="34" charset="0"/>
                <a:cs typeface="Times New Roman" panose="02020603050405020304" pitchFamily="18" charset="0"/>
              </a:rPr>
              <a:t>husband has been</a:t>
            </a:r>
            <a:r>
              <a:rPr lang="en-US" i="1" dirty="0">
                <a:solidFill>
                  <a:srgbClr val="000000"/>
                </a:solidFill>
                <a:effectLst/>
                <a:ea typeface="Calibri" panose="020F0502020204030204" pitchFamily="34" charset="0"/>
                <a:cs typeface="Times New Roman" panose="02020603050405020304" pitchFamily="18" charset="0"/>
              </a:rPr>
              <a:t> </a:t>
            </a:r>
            <a:r>
              <a:rPr lang="en-US" b="1" i="1" dirty="0">
                <a:solidFill>
                  <a:srgbClr val="000000"/>
                </a:solidFill>
                <a:effectLst/>
                <a:ea typeface="Calibri" panose="020F0502020204030204" pitchFamily="34" charset="0"/>
                <a:cs typeface="Times New Roman" panose="02020603050405020304" pitchFamily="18" charset="0"/>
              </a:rPr>
              <a:t>unemployed</a:t>
            </a:r>
            <a:r>
              <a:rPr lang="en-US" i="1" dirty="0">
                <a:solidFill>
                  <a:srgbClr val="000000"/>
                </a:solidFill>
                <a:effectLst/>
                <a:ea typeface="Calibri" panose="020F0502020204030204" pitchFamily="34" charset="0"/>
                <a:cs typeface="Times New Roman" panose="02020603050405020304" pitchFamily="18" charset="0"/>
              </a:rPr>
              <a:t> for two years and cannot find work.” </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758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1F9EE241-EDF9-4C49-A1BC-6AA1F8C3F8BA}"/>
              </a:ext>
            </a:extLst>
          </p:cNvPr>
          <p:cNvSpPr>
            <a:spLocks noGrp="1"/>
          </p:cNvSpPr>
          <p:nvPr>
            <p:ph idx="1"/>
          </p:nvPr>
        </p:nvSpPr>
        <p:spPr>
          <a:xfrm>
            <a:off x="457200" y="1380566"/>
            <a:ext cx="8153400" cy="4525963"/>
          </a:xfrm>
        </p:spPr>
        <p:txBody>
          <a:bodyPr>
            <a:normAutofit/>
          </a:bodyPr>
          <a:lstStyle/>
          <a:p>
            <a:pPr marL="0" marR="0" indent="0" algn="ctr">
              <a:lnSpc>
                <a:spcPct val="107000"/>
              </a:lnSpc>
              <a:spcBef>
                <a:spcPts val="0"/>
              </a:spcBef>
              <a:spcAft>
                <a:spcPts val="80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M</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embership at synagogues is cost-prohibitive for some, while others do not feel it is a good return on their investment.</a:t>
            </a:r>
          </a:p>
          <a:p>
            <a:endParaRPr lang="en-US" sz="1400" dirty="0"/>
          </a:p>
        </p:txBody>
      </p:sp>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p:txBody>
          <a:bodyPr>
            <a:noAutofit/>
          </a:bodyPr>
          <a:lstStyle/>
          <a:p>
            <a:r>
              <a:rPr lang="en-US" sz="4000" dirty="0"/>
              <a:t>Cost-related Obstacles to Participation</a:t>
            </a:r>
            <a:br>
              <a:rPr lang="en-US" sz="4000" dirty="0"/>
            </a:br>
            <a:r>
              <a:rPr lang="en-US" sz="4000" dirty="0"/>
              <a:t>Synagogue</a:t>
            </a:r>
          </a:p>
        </p:txBody>
      </p:sp>
      <p:sp>
        <p:nvSpPr>
          <p:cNvPr id="4" name="Slide Number Placeholder 3">
            <a:extLst>
              <a:ext uri="{FF2B5EF4-FFF2-40B4-BE49-F238E27FC236}">
                <a16:creationId xmlns:a16="http://schemas.microsoft.com/office/drawing/2014/main" id="{3CA0FDD1-6CA1-46C0-9383-73A893F15D15}"/>
              </a:ext>
            </a:extLst>
          </p:cNvPr>
          <p:cNvSpPr>
            <a:spLocks noGrp="1"/>
          </p:cNvSpPr>
          <p:nvPr>
            <p:ph type="sldNum" sz="quarter" idx="12"/>
          </p:nvPr>
        </p:nvSpPr>
        <p:spPr/>
        <p:txBody>
          <a:bodyPr/>
          <a:lstStyle/>
          <a:p>
            <a:fld id="{A7EC73D7-73A8-4CB4-88FE-3E57190CFFA6}" type="slidenum">
              <a:rPr lang="en-US" smtClean="0"/>
              <a:pPr/>
              <a:t>38</a:t>
            </a:fld>
            <a:endParaRPr lang="en-US" dirty="0"/>
          </a:p>
        </p:txBody>
      </p:sp>
      <p:sp>
        <p:nvSpPr>
          <p:cNvPr id="9" name="Speech Bubble: Rectangle 8">
            <a:extLst>
              <a:ext uri="{FF2B5EF4-FFF2-40B4-BE49-F238E27FC236}">
                <a16:creationId xmlns:a16="http://schemas.microsoft.com/office/drawing/2014/main" id="{3BEAF901-7CCB-4BED-B8CC-CF6A84B92590}"/>
              </a:ext>
            </a:extLst>
          </p:cNvPr>
          <p:cNvSpPr/>
          <p:nvPr/>
        </p:nvSpPr>
        <p:spPr>
          <a:xfrm>
            <a:off x="3546018" y="3352800"/>
            <a:ext cx="2496652" cy="493395"/>
          </a:xfrm>
          <a:prstGeom prst="wedgeRectCallout">
            <a:avLst>
              <a:gd name="adj1" fmla="val -42307"/>
              <a:gd name="adj2" fmla="val 684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“Memberships are </a:t>
            </a:r>
            <a:r>
              <a:rPr lang="en-US" sz="1400" b="1" i="1" dirty="0">
                <a:solidFill>
                  <a:srgbClr val="000000"/>
                </a:solidFill>
                <a:effectLst/>
                <a:ea typeface="Calibri" panose="020F0502020204030204" pitchFamily="34" charset="0"/>
                <a:cs typeface="Times New Roman" panose="02020603050405020304" pitchFamily="18" charset="0"/>
              </a:rPr>
              <a:t>cost-prohibitive for a single parent</a:t>
            </a:r>
            <a:r>
              <a:rPr lang="en-US" sz="1400" i="1" dirty="0">
                <a:solidFill>
                  <a:srgbClr val="000000"/>
                </a:solidFill>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8D4DE091-2862-4D2D-BA90-4E860DDAEAF4}"/>
              </a:ext>
            </a:extLst>
          </p:cNvPr>
          <p:cNvSpPr/>
          <p:nvPr/>
        </p:nvSpPr>
        <p:spPr>
          <a:xfrm>
            <a:off x="551348" y="3352800"/>
            <a:ext cx="2923393" cy="493395"/>
          </a:xfrm>
          <a:prstGeom prst="wedgeRectCallout">
            <a:avLst>
              <a:gd name="adj1" fmla="val 36102"/>
              <a:gd name="adj2" fmla="val 7160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a:t>
            </a:r>
            <a:r>
              <a:rPr lang="en-US" sz="1400" i="1" dirty="0">
                <a:solidFill>
                  <a:srgbClr val="000000"/>
                </a:solidFill>
                <a:ea typeface="Calibri" panose="020F0502020204030204" pitchFamily="34" charset="0"/>
                <a:cs typeface="Times New Roman" panose="02020603050405020304" pitchFamily="18" charset="0"/>
              </a:rPr>
              <a:t>S</a:t>
            </a:r>
            <a:r>
              <a:rPr lang="en-US" sz="1400" i="1" dirty="0">
                <a:solidFill>
                  <a:srgbClr val="000000"/>
                </a:solidFill>
                <a:effectLst/>
                <a:ea typeface="Calibri" panose="020F0502020204030204" pitchFamily="34" charset="0"/>
                <a:cs typeface="Times New Roman" panose="02020603050405020304" pitchFamily="18" charset="0"/>
              </a:rPr>
              <a:t>ynagogue </a:t>
            </a:r>
            <a:r>
              <a:rPr lang="en-US" sz="1400" b="1" i="1" dirty="0">
                <a:solidFill>
                  <a:srgbClr val="000000"/>
                </a:solidFill>
                <a:effectLst/>
                <a:ea typeface="Calibri" panose="020F0502020204030204" pitchFamily="34" charset="0"/>
                <a:cs typeface="Times New Roman" panose="02020603050405020304" pitchFamily="18" charset="0"/>
              </a:rPr>
              <a:t>dues </a:t>
            </a:r>
            <a:r>
              <a:rPr lang="en-US" sz="1400" b="1" i="1" dirty="0">
                <a:solidFill>
                  <a:srgbClr val="000000"/>
                </a:solidFill>
                <a:ea typeface="Calibri" panose="020F0502020204030204" pitchFamily="34" charset="0"/>
                <a:cs typeface="Times New Roman" panose="02020603050405020304" pitchFamily="18" charset="0"/>
              </a:rPr>
              <a:t>are</a:t>
            </a:r>
            <a:r>
              <a:rPr lang="en-US" sz="1400" b="1" i="1" dirty="0">
                <a:solidFill>
                  <a:srgbClr val="000000"/>
                </a:solidFill>
                <a:effectLst/>
                <a:ea typeface="Calibri" panose="020F0502020204030204" pitchFamily="34" charset="0"/>
                <a:cs typeface="Times New Roman" panose="02020603050405020304" pitchFamily="18" charset="0"/>
              </a:rPr>
              <a:t> prohibitive</a:t>
            </a:r>
            <a:r>
              <a:rPr lang="en-US" sz="1400" i="1" dirty="0">
                <a:solidFill>
                  <a:srgbClr val="000000"/>
                </a:solidFill>
                <a:effectLst/>
                <a:ea typeface="Calibri" panose="020F0502020204030204" pitchFamily="34" charset="0"/>
                <a:cs typeface="Times New Roman" panose="02020603050405020304" pitchFamily="18" charset="0"/>
              </a:rPr>
              <a:t>, even though we don't qualify for aid.”</a:t>
            </a:r>
            <a:endParaRPr lang="en-US" sz="1400" dirty="0">
              <a:effectLst/>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35BAE8FE-A8C5-47C8-AAD6-53CCEC97F440}"/>
              </a:ext>
            </a:extLst>
          </p:cNvPr>
          <p:cNvSpPr/>
          <p:nvPr/>
        </p:nvSpPr>
        <p:spPr>
          <a:xfrm>
            <a:off x="6113947" y="3352800"/>
            <a:ext cx="2563010" cy="493394"/>
          </a:xfrm>
          <a:prstGeom prst="wedgeRectCallout">
            <a:avLst>
              <a:gd name="adj1" fmla="val -41553"/>
              <a:gd name="adj2" fmla="val 674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“Synagogues are attractive, but </a:t>
            </a:r>
            <a:r>
              <a:rPr lang="en-US" sz="1400" b="1" i="1" dirty="0">
                <a:solidFill>
                  <a:srgbClr val="000000"/>
                </a:solidFill>
                <a:effectLst/>
                <a:ea typeface="Calibri" panose="020F0502020204030204" pitchFamily="34" charset="0"/>
                <a:cs typeface="Times New Roman" panose="02020603050405020304" pitchFamily="18" charset="0"/>
              </a:rPr>
              <a:t>dues are unaffordable</a:t>
            </a:r>
            <a:r>
              <a:rPr lang="en-US" sz="1400" i="1" dirty="0">
                <a:solidFill>
                  <a:srgbClr val="000000"/>
                </a:solidFill>
                <a:effectLst/>
                <a:ea typeface="Calibri" panose="020F0502020204030204" pitchFamily="34" charset="0"/>
                <a:cs typeface="Times New Roman" panose="02020603050405020304" pitchFamily="18" charset="0"/>
              </a:rPr>
              <a:t> for me.”</a:t>
            </a:r>
            <a:endParaRPr lang="en-US" sz="1400" dirty="0">
              <a:effectLst/>
              <a:ea typeface="Calibri" panose="020F0502020204030204" pitchFamily="34" charset="0"/>
              <a:cs typeface="Times New Roman" panose="02020603050405020304" pitchFamily="18" charset="0"/>
            </a:endParaRPr>
          </a:p>
        </p:txBody>
      </p:sp>
      <p:sp>
        <p:nvSpPr>
          <p:cNvPr id="14" name="Speech Bubble: Rectangle 13">
            <a:extLst>
              <a:ext uri="{FF2B5EF4-FFF2-40B4-BE49-F238E27FC236}">
                <a16:creationId xmlns:a16="http://schemas.microsoft.com/office/drawing/2014/main" id="{9A689F37-CF11-47F6-873A-DFB44CD3F174}"/>
              </a:ext>
            </a:extLst>
          </p:cNvPr>
          <p:cNvSpPr/>
          <p:nvPr/>
        </p:nvSpPr>
        <p:spPr>
          <a:xfrm>
            <a:off x="551348" y="4049319"/>
            <a:ext cx="3500587" cy="2119409"/>
          </a:xfrm>
          <a:prstGeom prst="wedgeRectCallout">
            <a:avLst>
              <a:gd name="adj1" fmla="val -2451"/>
              <a:gd name="adj2" fmla="val 564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“I’m a young adult who married a non-Jew. We never had children and felt like most programming was geared towards young couples with kids. That was really frustrating. But I still belonged to a synagogue until they said they were </a:t>
            </a:r>
            <a:r>
              <a:rPr lang="en-US" sz="1400" b="1" i="1" dirty="0">
                <a:solidFill>
                  <a:srgbClr val="000000"/>
                </a:solidFill>
                <a:effectLst/>
                <a:ea typeface="Calibri" panose="020F0502020204030204" pitchFamily="34" charset="0"/>
                <a:cs typeface="Times New Roman" panose="02020603050405020304" pitchFamily="18" charset="0"/>
              </a:rPr>
              <a:t>raising dues</a:t>
            </a:r>
            <a:r>
              <a:rPr lang="en-US" sz="1400" i="1" dirty="0">
                <a:solidFill>
                  <a:srgbClr val="000000"/>
                </a:solidFill>
                <a:effectLst/>
                <a:ea typeface="Calibri" panose="020F0502020204030204" pitchFamily="34" charset="0"/>
                <a:cs typeface="Times New Roman" panose="02020603050405020304" pitchFamily="18" charset="0"/>
              </a:rPr>
              <a:t>. When that happened, I quit because I felt like we </a:t>
            </a:r>
            <a:r>
              <a:rPr lang="en-US" sz="1400" b="1" i="1" dirty="0">
                <a:solidFill>
                  <a:srgbClr val="000000"/>
                </a:solidFill>
                <a:effectLst/>
                <a:ea typeface="Calibri" panose="020F0502020204030204" pitchFamily="34" charset="0"/>
                <a:cs typeface="Times New Roman" panose="02020603050405020304" pitchFamily="18" charset="0"/>
              </a:rPr>
              <a:t>weren’t getting anything back from that financial commitment since we didn’t have children</a:t>
            </a:r>
            <a:r>
              <a:rPr lang="en-US" sz="1400" i="1" dirty="0">
                <a:solidFill>
                  <a:srgbClr val="000000"/>
                </a:solidFill>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p:txBody>
      </p:sp>
      <p:sp>
        <p:nvSpPr>
          <p:cNvPr id="15" name="Speech Bubble: Rectangle 14">
            <a:extLst>
              <a:ext uri="{FF2B5EF4-FFF2-40B4-BE49-F238E27FC236}">
                <a16:creationId xmlns:a16="http://schemas.microsoft.com/office/drawing/2014/main" id="{2A0E9500-EEB7-4DCD-A565-288F83BAB91A}"/>
              </a:ext>
            </a:extLst>
          </p:cNvPr>
          <p:cNvSpPr/>
          <p:nvPr/>
        </p:nvSpPr>
        <p:spPr>
          <a:xfrm>
            <a:off x="4133850" y="4027706"/>
            <a:ext cx="4543107" cy="2590800"/>
          </a:xfrm>
          <a:prstGeom prst="wedgeRectCallout">
            <a:avLst>
              <a:gd name="adj1" fmla="val 1952"/>
              <a:gd name="adj2" fmla="val 545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“After a few years, </a:t>
            </a:r>
            <a:r>
              <a:rPr lang="en-US" sz="1400" b="1" i="1" dirty="0">
                <a:solidFill>
                  <a:srgbClr val="000000"/>
                </a:solidFill>
                <a:effectLst/>
                <a:ea typeface="Calibri" panose="020F0502020204030204" pitchFamily="34" charset="0"/>
                <a:cs typeface="Times New Roman" panose="02020603050405020304" pitchFamily="18" charset="0"/>
              </a:rPr>
              <a:t>cost of membership and religious education became unsustainable</a:t>
            </a:r>
            <a:r>
              <a:rPr lang="en-US" sz="1400" i="1" dirty="0">
                <a:solidFill>
                  <a:srgbClr val="000000"/>
                </a:solidFill>
                <a:effectLst/>
                <a:ea typeface="Calibri" panose="020F0502020204030204" pitchFamily="34" charset="0"/>
                <a:cs typeface="Times New Roman" panose="02020603050405020304" pitchFamily="18" charset="0"/>
              </a:rPr>
              <a:t>. In a very expensive area, most of our paychecks go to housing, daycare, and medical costs. We ultimately had to make the difficult decision we simply </a:t>
            </a:r>
            <a:r>
              <a:rPr lang="en-US" sz="1400" b="1" i="1" dirty="0">
                <a:solidFill>
                  <a:srgbClr val="000000"/>
                </a:solidFill>
                <a:effectLst/>
                <a:ea typeface="Calibri" panose="020F0502020204030204" pitchFamily="34" charset="0"/>
                <a:cs typeface="Times New Roman" panose="02020603050405020304" pitchFamily="18" charset="0"/>
              </a:rPr>
              <a:t>could not afford several thousand dollars a year to maintain synagogue membership, religious school tuition, and Hebrew tutoring</a:t>
            </a:r>
            <a:r>
              <a:rPr lang="en-US" sz="1400" i="1" dirty="0">
                <a:solidFill>
                  <a:srgbClr val="000000"/>
                </a:solidFill>
                <a:effectLst/>
                <a:ea typeface="Calibri" panose="020F0502020204030204" pitchFamily="34" charset="0"/>
                <a:cs typeface="Times New Roman" panose="02020603050405020304" pitchFamily="18" charset="0"/>
              </a:rPr>
              <a:t>. I did not approach the congregation when we left because I </a:t>
            </a:r>
            <a:r>
              <a:rPr lang="en-US" sz="1400" b="1" i="1" dirty="0">
                <a:solidFill>
                  <a:srgbClr val="000000"/>
                </a:solidFill>
                <a:effectLst/>
                <a:ea typeface="Calibri" panose="020F0502020204030204" pitchFamily="34" charset="0"/>
                <a:cs typeface="Times New Roman" panose="02020603050405020304" pitchFamily="18" charset="0"/>
              </a:rPr>
              <a:t>feel great shame as both a middle-class parent and as a Jewish person that I cannot afford to raise my children Jewish</a:t>
            </a:r>
            <a:r>
              <a:rPr lang="en-US" sz="1400" i="1" dirty="0">
                <a:solidFill>
                  <a:srgbClr val="000000"/>
                </a:solidFill>
                <a:effectLst/>
                <a:ea typeface="Calibri" panose="020F0502020204030204" pitchFamily="34" charset="0"/>
                <a:cs typeface="Times New Roman" panose="02020603050405020304" pitchFamily="18" charset="0"/>
              </a:rPr>
              <a:t>, and also because I know the congregation has members who are truly struggling.”</a:t>
            </a:r>
            <a:endParaRPr lang="en-US" sz="1400" dirty="0">
              <a:effectLst/>
              <a:ea typeface="Calibri" panose="020F0502020204030204" pitchFamily="34" charset="0"/>
              <a:cs typeface="Times New Roman" panose="02020603050405020304" pitchFamily="18" charset="0"/>
            </a:endParaRPr>
          </a:p>
        </p:txBody>
      </p:sp>
      <p:sp>
        <p:nvSpPr>
          <p:cNvPr id="17" name="Speech Bubble: Rectangle 16">
            <a:extLst>
              <a:ext uri="{FF2B5EF4-FFF2-40B4-BE49-F238E27FC236}">
                <a16:creationId xmlns:a16="http://schemas.microsoft.com/office/drawing/2014/main" id="{B209AEB9-0935-46A0-84BC-5AF384C680CD}"/>
              </a:ext>
            </a:extLst>
          </p:cNvPr>
          <p:cNvSpPr/>
          <p:nvPr/>
        </p:nvSpPr>
        <p:spPr>
          <a:xfrm>
            <a:off x="551348" y="2177142"/>
            <a:ext cx="8125609" cy="995274"/>
          </a:xfrm>
          <a:prstGeom prst="wedgeRectCallout">
            <a:avLst>
              <a:gd name="adj1" fmla="val -5090"/>
              <a:gd name="adj2" fmla="val 598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a:t>
            </a:r>
            <a:r>
              <a:rPr lang="en-US" sz="1400" b="1" i="1" dirty="0">
                <a:solidFill>
                  <a:srgbClr val="000000"/>
                </a:solidFill>
                <a:effectLst/>
                <a:ea typeface="Calibri" panose="020F0502020204030204" pitchFamily="34" charset="0"/>
                <a:cs typeface="Times New Roman" panose="02020603050405020304" pitchFamily="18" charset="0"/>
              </a:rPr>
              <a:t>Cost of joining a temple and sending my children to religious school is prohibitive</a:t>
            </a:r>
            <a:r>
              <a:rPr lang="en-US" sz="1400" i="1" dirty="0">
                <a:solidFill>
                  <a:srgbClr val="000000"/>
                </a:solidFill>
                <a:effectLst/>
                <a:ea typeface="Calibri" panose="020F0502020204030204" pitchFamily="34" charset="0"/>
                <a:cs typeface="Times New Roman" panose="02020603050405020304" pitchFamily="18" charset="0"/>
              </a:rPr>
              <a:t>. I pay </a:t>
            </a:r>
            <a:r>
              <a:rPr lang="en-US" sz="1400" b="1" i="1" dirty="0">
                <a:solidFill>
                  <a:srgbClr val="000000"/>
                </a:solidFill>
                <a:effectLst/>
                <a:ea typeface="Calibri" panose="020F0502020204030204" pitchFamily="34" charset="0"/>
                <a:cs typeface="Times New Roman" panose="02020603050405020304" pitchFamily="18" charset="0"/>
              </a:rPr>
              <a:t>most of my salary to childcare</a:t>
            </a:r>
            <a:r>
              <a:rPr lang="en-US" sz="1400" i="1" dirty="0">
                <a:solidFill>
                  <a:srgbClr val="000000"/>
                </a:solidFill>
                <a:effectLst/>
                <a:ea typeface="Calibri" panose="020F0502020204030204" pitchFamily="34" charset="0"/>
                <a:cs typeface="Times New Roman" panose="02020603050405020304" pitchFamily="18" charset="0"/>
              </a:rPr>
              <a:t>. If it were not so expensive, I would do it. I go to things that are low cost or free sometimes, but sometimes I am confused about how to participate as a nonmember. I'd </a:t>
            </a:r>
            <a:r>
              <a:rPr lang="en-US" sz="1400" b="1" i="1" dirty="0">
                <a:solidFill>
                  <a:srgbClr val="000000"/>
                </a:solidFill>
                <a:effectLst/>
                <a:ea typeface="Calibri" panose="020F0502020204030204" pitchFamily="34" charset="0"/>
                <a:cs typeface="Times New Roman" panose="02020603050405020304" pitchFamily="18" charset="0"/>
              </a:rPr>
              <a:t>like my children to be bat </a:t>
            </a:r>
            <a:r>
              <a:rPr lang="en-US" sz="1400" b="1" i="1" dirty="0" err="1">
                <a:solidFill>
                  <a:srgbClr val="000000"/>
                </a:solidFill>
                <a:effectLst/>
                <a:ea typeface="Calibri" panose="020F0502020204030204" pitchFamily="34" charset="0"/>
                <a:cs typeface="Times New Roman" panose="02020603050405020304" pitchFamily="18" charset="0"/>
              </a:rPr>
              <a:t>mitzvahed</a:t>
            </a:r>
            <a:r>
              <a:rPr lang="en-US" sz="1400" i="1" dirty="0">
                <a:solidFill>
                  <a:srgbClr val="000000"/>
                </a:solidFill>
                <a:effectLst/>
                <a:ea typeface="Calibri" panose="020F0502020204030204" pitchFamily="34" charset="0"/>
                <a:cs typeface="Times New Roman" panose="02020603050405020304" pitchFamily="18" charset="0"/>
              </a:rPr>
              <a:t> and learn more than I did as a child, but it seems </a:t>
            </a:r>
            <a:r>
              <a:rPr lang="en-US" sz="1400" b="1" i="1" dirty="0">
                <a:solidFill>
                  <a:srgbClr val="000000"/>
                </a:solidFill>
                <a:effectLst/>
                <a:ea typeface="Calibri" panose="020F0502020204030204" pitchFamily="34" charset="0"/>
                <a:cs typeface="Times New Roman" panose="02020603050405020304" pitchFamily="18" charset="0"/>
              </a:rPr>
              <a:t>so $$$ it's not affordable</a:t>
            </a:r>
            <a:r>
              <a:rPr lang="en-US" sz="1400" i="1" dirty="0">
                <a:solidFill>
                  <a:srgbClr val="000000"/>
                </a:solidFill>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964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1F9EE241-EDF9-4C49-A1BC-6AA1F8C3F8BA}"/>
              </a:ext>
            </a:extLst>
          </p:cNvPr>
          <p:cNvSpPr>
            <a:spLocks noGrp="1"/>
          </p:cNvSpPr>
          <p:nvPr>
            <p:ph idx="1"/>
          </p:nvPr>
        </p:nvSpPr>
        <p:spPr>
          <a:xfrm>
            <a:off x="457200" y="1380566"/>
            <a:ext cx="8153400" cy="4525963"/>
          </a:xfrm>
        </p:spPr>
        <p:txBody>
          <a:bodyPr>
            <a:normAutofit/>
          </a:bodyPr>
          <a:lstStyle/>
          <a:p>
            <a:pPr marL="0" marR="0" indent="0" algn="ctr">
              <a:lnSpc>
                <a:spcPct val="107000"/>
              </a:lnSpc>
              <a:spcBef>
                <a:spcPts val="0"/>
              </a:spcBef>
              <a:spcAft>
                <a:spcPts val="80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P</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erceived high cost of attending High Holidays services turns some away from services, and even Judaism. </a:t>
            </a:r>
          </a:p>
          <a:p>
            <a:endParaRPr lang="en-US" sz="1400" dirty="0"/>
          </a:p>
        </p:txBody>
      </p:sp>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p:txBody>
          <a:bodyPr>
            <a:noAutofit/>
          </a:bodyPr>
          <a:lstStyle/>
          <a:p>
            <a:r>
              <a:rPr lang="en-US" sz="4000" dirty="0"/>
              <a:t>Cost-related Obstacles to Participation</a:t>
            </a:r>
            <a:br>
              <a:rPr lang="en-US" sz="4000" dirty="0"/>
            </a:br>
            <a:r>
              <a:rPr lang="en-US" sz="4000" dirty="0">
                <a:effectLst/>
                <a:latin typeface="Calibri" panose="020F0502020204030204" pitchFamily="34" charset="0"/>
                <a:ea typeface="Calibri" panose="020F0502020204030204" pitchFamily="34" charset="0"/>
                <a:cs typeface="Times New Roman" panose="02020603050405020304" pitchFamily="18" charset="0"/>
              </a:rPr>
              <a:t>Attending Services</a:t>
            </a:r>
            <a:endParaRPr lang="en-US" sz="4000" dirty="0"/>
          </a:p>
        </p:txBody>
      </p:sp>
      <p:sp>
        <p:nvSpPr>
          <p:cNvPr id="4" name="Slide Number Placeholder 3">
            <a:extLst>
              <a:ext uri="{FF2B5EF4-FFF2-40B4-BE49-F238E27FC236}">
                <a16:creationId xmlns:a16="http://schemas.microsoft.com/office/drawing/2014/main" id="{3CA0FDD1-6CA1-46C0-9383-73A893F15D15}"/>
              </a:ext>
            </a:extLst>
          </p:cNvPr>
          <p:cNvSpPr>
            <a:spLocks noGrp="1"/>
          </p:cNvSpPr>
          <p:nvPr>
            <p:ph type="sldNum" sz="quarter" idx="12"/>
          </p:nvPr>
        </p:nvSpPr>
        <p:spPr/>
        <p:txBody>
          <a:bodyPr/>
          <a:lstStyle/>
          <a:p>
            <a:fld id="{A7EC73D7-73A8-4CB4-88FE-3E57190CFFA6}" type="slidenum">
              <a:rPr lang="en-US" smtClean="0"/>
              <a:pPr/>
              <a:t>39</a:t>
            </a:fld>
            <a:endParaRPr lang="en-US" dirty="0"/>
          </a:p>
        </p:txBody>
      </p:sp>
      <p:sp>
        <p:nvSpPr>
          <p:cNvPr id="13" name="Speech Bubble: Rectangle 12">
            <a:extLst>
              <a:ext uri="{FF2B5EF4-FFF2-40B4-BE49-F238E27FC236}">
                <a16:creationId xmlns:a16="http://schemas.microsoft.com/office/drawing/2014/main" id="{C0A61039-5C96-4443-8585-850ADB3880A2}"/>
              </a:ext>
            </a:extLst>
          </p:cNvPr>
          <p:cNvSpPr/>
          <p:nvPr/>
        </p:nvSpPr>
        <p:spPr>
          <a:xfrm>
            <a:off x="4495800" y="3962400"/>
            <a:ext cx="3886200" cy="1905001"/>
          </a:xfrm>
          <a:prstGeom prst="wedgeRectCallout">
            <a:avLst>
              <a:gd name="adj1" fmla="val 898"/>
              <a:gd name="adj2" fmla="val 571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“I find it </a:t>
            </a:r>
            <a:r>
              <a:rPr lang="en-US" b="1" i="1" dirty="0">
                <a:solidFill>
                  <a:srgbClr val="000000"/>
                </a:solidFill>
                <a:effectLst/>
                <a:ea typeface="Calibri" panose="020F0502020204030204" pitchFamily="34" charset="0"/>
                <a:cs typeface="Times New Roman" panose="02020603050405020304" pitchFamily="18" charset="0"/>
              </a:rPr>
              <a:t>offensive</a:t>
            </a:r>
            <a:r>
              <a:rPr lang="en-US" i="1" dirty="0">
                <a:solidFill>
                  <a:srgbClr val="000000"/>
                </a:solidFill>
                <a:effectLst/>
                <a:ea typeface="Calibri" panose="020F0502020204030204" pitchFamily="34" charset="0"/>
                <a:cs typeface="Times New Roman" panose="02020603050405020304" pitchFamily="18" charset="0"/>
              </a:rPr>
              <a:t> that most mainstream synagogues </a:t>
            </a:r>
            <a:r>
              <a:rPr lang="en-US" b="1" i="1" dirty="0">
                <a:solidFill>
                  <a:srgbClr val="000000"/>
                </a:solidFill>
                <a:effectLst/>
                <a:ea typeface="Calibri" panose="020F0502020204030204" pitchFamily="34" charset="0"/>
                <a:cs typeface="Times New Roman" panose="02020603050405020304" pitchFamily="18" charset="0"/>
              </a:rPr>
              <a:t>require people to pay to participate in high holy day services</a:t>
            </a:r>
            <a:r>
              <a:rPr lang="en-US" i="1" dirty="0">
                <a:solidFill>
                  <a:srgbClr val="000000"/>
                </a:solidFill>
                <a:effectLst/>
                <a:ea typeface="Calibri" panose="020F0502020204030204" pitchFamily="34" charset="0"/>
                <a:cs typeface="Times New Roman" panose="02020603050405020304" pitchFamily="18" charset="0"/>
              </a:rPr>
              <a:t>. I have greatly appreciated and enjoyed the high holy day services that are open to all (donations requested).”</a:t>
            </a:r>
            <a:endParaRPr lang="en-US" dirty="0">
              <a:effectLst/>
              <a:ea typeface="Calibri" panose="020F0502020204030204" pitchFamily="34" charset="0"/>
              <a:cs typeface="Times New Roman" panose="02020603050405020304" pitchFamily="18" charset="0"/>
            </a:endParaRPr>
          </a:p>
        </p:txBody>
      </p:sp>
      <p:sp>
        <p:nvSpPr>
          <p:cNvPr id="16" name="Speech Bubble: Rectangle 15">
            <a:extLst>
              <a:ext uri="{FF2B5EF4-FFF2-40B4-BE49-F238E27FC236}">
                <a16:creationId xmlns:a16="http://schemas.microsoft.com/office/drawing/2014/main" id="{49291CDF-2C10-4709-9C4A-B12A18A2198A}"/>
              </a:ext>
            </a:extLst>
          </p:cNvPr>
          <p:cNvSpPr/>
          <p:nvPr/>
        </p:nvSpPr>
        <p:spPr>
          <a:xfrm>
            <a:off x="4495800" y="2279332"/>
            <a:ext cx="3886200" cy="1284287"/>
          </a:xfrm>
          <a:prstGeom prst="wedgeRectCallout">
            <a:avLst>
              <a:gd name="adj1" fmla="val 4795"/>
              <a:gd name="adj2" fmla="val 601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“If I hadn't been introduced to the </a:t>
            </a:r>
            <a:r>
              <a:rPr lang="en-US" b="1" i="1" dirty="0">
                <a:solidFill>
                  <a:srgbClr val="000000"/>
                </a:solidFill>
                <a:effectLst/>
                <a:ea typeface="Calibri" panose="020F0502020204030204" pitchFamily="34" charset="0"/>
                <a:cs typeface="Times New Roman" panose="02020603050405020304" pitchFamily="18" charset="0"/>
              </a:rPr>
              <a:t>free services on high holy days</a:t>
            </a:r>
            <a:r>
              <a:rPr lang="en-US" i="1" dirty="0">
                <a:solidFill>
                  <a:srgbClr val="000000"/>
                </a:solidFill>
                <a:effectLst/>
                <a:ea typeface="Calibri" panose="020F0502020204030204" pitchFamily="34" charset="0"/>
                <a:cs typeface="Times New Roman" panose="02020603050405020304" pitchFamily="18" charset="0"/>
              </a:rPr>
              <a:t> in the Denver Botanic Gardens, I probably wouldn't attend any services.”</a:t>
            </a:r>
            <a:endParaRPr lang="en-US" dirty="0">
              <a:effectLst/>
              <a:ea typeface="Calibri" panose="020F0502020204030204" pitchFamily="34" charset="0"/>
              <a:cs typeface="Times New Roman" panose="02020603050405020304" pitchFamily="18" charset="0"/>
            </a:endParaRPr>
          </a:p>
        </p:txBody>
      </p:sp>
      <p:sp>
        <p:nvSpPr>
          <p:cNvPr id="18" name="Speech Bubble: Rectangle 17">
            <a:extLst>
              <a:ext uri="{FF2B5EF4-FFF2-40B4-BE49-F238E27FC236}">
                <a16:creationId xmlns:a16="http://schemas.microsoft.com/office/drawing/2014/main" id="{0583FCF6-8093-44F7-B4F9-7CD080DEC54C}"/>
              </a:ext>
            </a:extLst>
          </p:cNvPr>
          <p:cNvSpPr/>
          <p:nvPr/>
        </p:nvSpPr>
        <p:spPr>
          <a:xfrm>
            <a:off x="685801" y="2279332"/>
            <a:ext cx="3657600" cy="3588069"/>
          </a:xfrm>
          <a:prstGeom prst="wedgeRectCallout">
            <a:avLst>
              <a:gd name="adj1" fmla="val -138"/>
              <a:gd name="adj2" fmla="val 544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“As I’ve done before, last year for the High Holidays, I called [synagogue] and offered to make a $100 donation, and for that, asked if I could attend the </a:t>
            </a:r>
            <a:r>
              <a:rPr lang="en-US" i="1" dirty="0" err="1">
                <a:solidFill>
                  <a:srgbClr val="000000"/>
                </a:solidFill>
                <a:effectLst/>
                <a:ea typeface="Calibri" panose="020F0502020204030204" pitchFamily="34" charset="0"/>
                <a:cs typeface="Times New Roman" panose="02020603050405020304" pitchFamily="18" charset="0"/>
              </a:rPr>
              <a:t>Kol</a:t>
            </a:r>
            <a:r>
              <a:rPr lang="en-US" i="1" dirty="0">
                <a:solidFill>
                  <a:srgbClr val="000000"/>
                </a:solidFill>
                <a:effectLst/>
                <a:ea typeface="Calibri" panose="020F0502020204030204" pitchFamily="34" charset="0"/>
                <a:cs typeface="Times New Roman" panose="02020603050405020304" pitchFamily="18" charset="0"/>
              </a:rPr>
              <a:t> Nidre. One service - that’s all. I was told “No, the price is _____.” It was </a:t>
            </a:r>
            <a:r>
              <a:rPr lang="en-US" b="1" i="1" dirty="0">
                <a:solidFill>
                  <a:srgbClr val="000000"/>
                </a:solidFill>
                <a:effectLst/>
                <a:ea typeface="Calibri" panose="020F0502020204030204" pitchFamily="34" charset="0"/>
                <a:cs typeface="Times New Roman" panose="02020603050405020304" pitchFamily="18" charset="0"/>
              </a:rPr>
              <a:t>outrageous, for what I could afford at the time</a:t>
            </a:r>
            <a:r>
              <a:rPr lang="en-US" i="1" dirty="0">
                <a:solidFill>
                  <a:srgbClr val="000000"/>
                </a:solidFill>
                <a:effectLst/>
                <a:ea typeface="Calibri" panose="020F0502020204030204" pitchFamily="34" charset="0"/>
                <a:cs typeface="Times New Roman" panose="02020603050405020304" pitchFamily="18" charset="0"/>
              </a:rPr>
              <a:t>. So, I didn’t go and </a:t>
            </a:r>
            <a:r>
              <a:rPr lang="en-US" b="1" i="1" dirty="0">
                <a:solidFill>
                  <a:srgbClr val="000000"/>
                </a:solidFill>
                <a:effectLst/>
                <a:ea typeface="Calibri" panose="020F0502020204030204" pitchFamily="34" charset="0"/>
                <a:cs typeface="Times New Roman" panose="02020603050405020304" pitchFamily="18" charset="0"/>
              </a:rPr>
              <a:t>walked away from organized Jewish religious services</a:t>
            </a:r>
            <a:r>
              <a:rPr lang="en-US" i="1" dirty="0">
                <a:solidFill>
                  <a:srgbClr val="000000"/>
                </a:solidFill>
                <a:effectLst/>
                <a:ea typeface="Calibri" panose="020F0502020204030204" pitchFamily="34" charset="0"/>
                <a:cs typeface="Times New Roman" panose="02020603050405020304" pitchFamily="18" charset="0"/>
              </a:rPr>
              <a:t>. Probably forever. It’s expensive to be Jewish.”</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12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2335-CBF2-4927-B961-31371755BA35}"/>
              </a:ext>
            </a:extLst>
          </p:cNvPr>
          <p:cNvSpPr>
            <a:spLocks noGrp="1"/>
          </p:cNvSpPr>
          <p:nvPr>
            <p:ph type="title"/>
          </p:nvPr>
        </p:nvSpPr>
        <p:spPr/>
        <p:txBody>
          <a:bodyPr>
            <a:normAutofit fontScale="90000"/>
          </a:bodyPr>
          <a:lstStyle/>
          <a:p>
            <a:r>
              <a:rPr lang="en-US" sz="4900" dirty="0"/>
              <a:t>Jewish Engagement</a:t>
            </a:r>
            <a:br>
              <a:rPr lang="en-US" dirty="0"/>
            </a:br>
            <a:r>
              <a:rPr lang="en-US" sz="2200" dirty="0"/>
              <a:t>(% of Jewish Respondents)</a:t>
            </a:r>
          </a:p>
        </p:txBody>
      </p:sp>
      <p:sp>
        <p:nvSpPr>
          <p:cNvPr id="3" name="Content Placeholder 2">
            <a:extLst>
              <a:ext uri="{FF2B5EF4-FFF2-40B4-BE49-F238E27FC236}">
                <a16:creationId xmlns:a16="http://schemas.microsoft.com/office/drawing/2014/main" id="{7C1C916C-C0DF-4486-8D32-CA817385D34C}"/>
              </a:ext>
            </a:extLst>
          </p:cNvPr>
          <p:cNvSpPr>
            <a:spLocks noGrp="1"/>
          </p:cNvSpPr>
          <p:nvPr>
            <p:ph idx="1"/>
          </p:nvPr>
        </p:nvSpPr>
        <p:spPr/>
        <p:txBody>
          <a:bodyPr/>
          <a:lstStyle/>
          <a:p>
            <a:pPr marL="0" marR="90530" indent="0" algn="ctr">
              <a:buNone/>
            </a:pPr>
            <a:r>
              <a:rPr lang="en-US" sz="1800" dirty="0">
                <a:latin typeface="Calibri" panose="020F0502020204030204" pitchFamily="34" charset="0"/>
              </a:rPr>
              <a:t>Typology b</a:t>
            </a:r>
            <a:r>
              <a:rPr lang="en-US" sz="1800" b="0" i="0" u="none" strike="noStrike" baseline="0" dirty="0">
                <a:latin typeface="Calibri" panose="020F0502020204030204" pitchFamily="34" charset="0"/>
              </a:rPr>
              <a:t>ased on dimensions of Jewish behavior:                                                         ritual, communal, cultural, and personal life</a:t>
            </a:r>
          </a:p>
        </p:txBody>
      </p:sp>
      <p:sp>
        <p:nvSpPr>
          <p:cNvPr id="4" name="Slide Number Placeholder 3">
            <a:extLst>
              <a:ext uri="{FF2B5EF4-FFF2-40B4-BE49-F238E27FC236}">
                <a16:creationId xmlns:a16="http://schemas.microsoft.com/office/drawing/2014/main" id="{A425294C-5B47-40D5-8A19-9CAE536247A8}"/>
              </a:ext>
            </a:extLst>
          </p:cNvPr>
          <p:cNvSpPr>
            <a:spLocks noGrp="1"/>
          </p:cNvSpPr>
          <p:nvPr>
            <p:ph type="sldNum" sz="quarter" idx="12"/>
          </p:nvPr>
        </p:nvSpPr>
        <p:spPr/>
        <p:txBody>
          <a:bodyPr/>
          <a:lstStyle/>
          <a:p>
            <a:fld id="{A7EC73D7-73A8-4CB4-88FE-3E57190CFFA6}" type="slidenum">
              <a:rPr lang="en-US" smtClean="0"/>
              <a:pPr/>
              <a:t>4</a:t>
            </a:fld>
            <a:endParaRPr lang="en-US" dirty="0"/>
          </a:p>
        </p:txBody>
      </p:sp>
      <p:graphicFrame>
        <p:nvGraphicFramePr>
          <p:cNvPr id="7" name="Chart 6">
            <a:extLst>
              <a:ext uri="{FF2B5EF4-FFF2-40B4-BE49-F238E27FC236}">
                <a16:creationId xmlns:a16="http://schemas.microsoft.com/office/drawing/2014/main" id="{6C860089-E8E7-4ED4-BC4E-61F40F58CCBC}"/>
              </a:ext>
            </a:extLst>
          </p:cNvPr>
          <p:cNvGraphicFramePr/>
          <p:nvPr>
            <p:extLst>
              <p:ext uri="{D42A27DB-BD31-4B8C-83A1-F6EECF244321}">
                <p14:modId xmlns:p14="http://schemas.microsoft.com/office/powerpoint/2010/main" val="2925287307"/>
              </p:ext>
            </p:extLst>
          </p:nvPr>
        </p:nvGraphicFramePr>
        <p:xfrm>
          <a:off x="1143000" y="2323307"/>
          <a:ext cx="6096000" cy="38028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EDCD387-FF58-4D85-AA93-895F8208F240}"/>
              </a:ext>
            </a:extLst>
          </p:cNvPr>
          <p:cNvSpPr txBox="1"/>
          <p:nvPr/>
        </p:nvSpPr>
        <p:spPr>
          <a:xfrm>
            <a:off x="463476" y="2685826"/>
            <a:ext cx="2279724" cy="3139321"/>
          </a:xfrm>
          <a:prstGeom prst="rect">
            <a:avLst/>
          </a:prstGeom>
          <a:noFill/>
        </p:spPr>
        <p:txBody>
          <a:bodyPr wrap="square" rtlCol="0">
            <a:spAutoFit/>
          </a:bodyPr>
          <a:lstStyle/>
          <a:p>
            <a:pPr marR="90570" algn="l"/>
            <a:r>
              <a:rPr lang="en-US" dirty="0">
                <a:latin typeface="Calibri" panose="020F0502020204030204" pitchFamily="34" charset="0"/>
              </a:rPr>
              <a:t>L</a:t>
            </a:r>
            <a:r>
              <a:rPr lang="en-US" b="0" i="0" u="none" strike="noStrike" baseline="0" dirty="0">
                <a:latin typeface="Calibri" panose="020F0502020204030204" pitchFamily="34" charset="0"/>
              </a:rPr>
              <a:t>argest groups:</a:t>
            </a:r>
          </a:p>
          <a:p>
            <a:pPr marR="90570" algn="l"/>
            <a:r>
              <a:rPr lang="en-US" b="1" i="0" u="none" strike="noStrike" baseline="0" dirty="0">
                <a:latin typeface="Calibri" panose="020F0502020204030204" pitchFamily="34" charset="0"/>
              </a:rPr>
              <a:t>-Holiday</a:t>
            </a:r>
            <a:r>
              <a:rPr lang="en-US" b="0" i="0" u="none" strike="noStrike" baseline="0" dirty="0">
                <a:latin typeface="Calibri" panose="020F0502020204030204" pitchFamily="34" charset="0"/>
              </a:rPr>
              <a:t> (engagement centered around holiday celebrations)</a:t>
            </a:r>
          </a:p>
          <a:p>
            <a:pPr marR="90570" algn="l"/>
            <a:r>
              <a:rPr lang="en-US" b="1" i="0" u="none" strike="noStrike" baseline="0" dirty="0">
                <a:latin typeface="Calibri" panose="020F0502020204030204" pitchFamily="34" charset="0"/>
              </a:rPr>
              <a:t>-Communal </a:t>
            </a:r>
          </a:p>
          <a:p>
            <a:pPr marR="90570" algn="l"/>
            <a:r>
              <a:rPr lang="en-US" b="0" i="0" u="none" strike="noStrike" baseline="0" dirty="0">
                <a:latin typeface="Calibri" panose="020F0502020204030204" pitchFamily="34" charset="0"/>
              </a:rPr>
              <a:t>(holiday observance + attend community programs, volunteer, donate to Jewish orgs, less ritual life)</a:t>
            </a:r>
            <a:endParaRPr lang="en-US" dirty="0"/>
          </a:p>
        </p:txBody>
      </p:sp>
      <p:sp>
        <p:nvSpPr>
          <p:cNvPr id="10" name="TextBox 9">
            <a:extLst>
              <a:ext uri="{FF2B5EF4-FFF2-40B4-BE49-F238E27FC236}">
                <a16:creationId xmlns:a16="http://schemas.microsoft.com/office/drawing/2014/main" id="{D4D6E11B-919C-4264-A8B6-C326D85C3506}"/>
              </a:ext>
            </a:extLst>
          </p:cNvPr>
          <p:cNvSpPr txBox="1"/>
          <p:nvPr/>
        </p:nvSpPr>
        <p:spPr>
          <a:xfrm>
            <a:off x="6629400" y="3347572"/>
            <a:ext cx="2362200" cy="1754326"/>
          </a:xfrm>
          <a:prstGeom prst="rect">
            <a:avLst/>
          </a:prstGeom>
          <a:noFill/>
        </p:spPr>
        <p:txBody>
          <a:bodyPr wrap="square" rtlCol="0">
            <a:spAutoFit/>
          </a:bodyPr>
          <a:lstStyle/>
          <a:p>
            <a:pPr marR="90570"/>
            <a:r>
              <a:rPr lang="en-US" dirty="0">
                <a:latin typeface="Calibri" panose="020F0502020204030204" pitchFamily="34" charset="0"/>
              </a:rPr>
              <a:t>1 in 4 has </a:t>
            </a:r>
            <a:r>
              <a:rPr lang="en-US" b="1" dirty="0">
                <a:latin typeface="Calibri" panose="020F0502020204030204" pitchFamily="34" charset="0"/>
              </a:rPr>
              <a:t>little or no involvement </a:t>
            </a:r>
            <a:r>
              <a:rPr lang="en-US" dirty="0">
                <a:latin typeface="Calibri" panose="020F0502020204030204" pitchFamily="34" charset="0"/>
              </a:rPr>
              <a:t>in Jewish life or only participate in activities that can be performed individually (</a:t>
            </a:r>
            <a:r>
              <a:rPr lang="en-US" b="1" dirty="0">
                <a:latin typeface="Calibri" panose="020F0502020204030204" pitchFamily="34" charset="0"/>
              </a:rPr>
              <a:t>Personal</a:t>
            </a:r>
            <a:r>
              <a:rPr lang="en-US" dirty="0">
                <a:latin typeface="Calibri" panose="020F0502020204030204" pitchFamily="34" charset="0"/>
              </a:rPr>
              <a:t>)</a:t>
            </a:r>
            <a:endParaRPr lang="en-US" dirty="0"/>
          </a:p>
        </p:txBody>
      </p:sp>
      <p:grpSp>
        <p:nvGrpSpPr>
          <p:cNvPr id="9" name="Group 8">
            <a:extLst>
              <a:ext uri="{FF2B5EF4-FFF2-40B4-BE49-F238E27FC236}">
                <a16:creationId xmlns:a16="http://schemas.microsoft.com/office/drawing/2014/main" id="{098CFA91-E5A6-45BB-9D24-3AF40538656E}"/>
              </a:ext>
            </a:extLst>
          </p:cNvPr>
          <p:cNvGrpSpPr/>
          <p:nvPr/>
        </p:nvGrpSpPr>
        <p:grpSpPr>
          <a:xfrm>
            <a:off x="2362536" y="2281526"/>
            <a:ext cx="5028864" cy="3924996"/>
            <a:chOff x="2362536" y="2281526"/>
            <a:chExt cx="5028864" cy="3924996"/>
          </a:xfrm>
        </p:grpSpPr>
        <p:sp>
          <p:nvSpPr>
            <p:cNvPr id="5" name="TextBox 4">
              <a:extLst>
                <a:ext uri="{FF2B5EF4-FFF2-40B4-BE49-F238E27FC236}">
                  <a16:creationId xmlns:a16="http://schemas.microsoft.com/office/drawing/2014/main" id="{23728127-686B-4906-9F00-BA4331730CA1}"/>
                </a:ext>
              </a:extLst>
            </p:cNvPr>
            <p:cNvSpPr txBox="1"/>
            <p:nvPr/>
          </p:nvSpPr>
          <p:spPr>
            <a:xfrm>
              <a:off x="5715000" y="2289159"/>
              <a:ext cx="1143000" cy="369332"/>
            </a:xfrm>
            <a:prstGeom prst="rect">
              <a:avLst/>
            </a:prstGeom>
            <a:noFill/>
            <a:ln w="28575">
              <a:solidFill>
                <a:srgbClr val="FF0000"/>
              </a:solidFill>
            </a:ln>
          </p:spPr>
          <p:txBody>
            <a:bodyPr wrap="square" rtlCol="0">
              <a:spAutoFit/>
            </a:bodyPr>
            <a:lstStyle/>
            <a:p>
              <a:r>
                <a:rPr lang="en-US" dirty="0"/>
                <a:t>~9.5k HHs</a:t>
              </a:r>
            </a:p>
          </p:txBody>
        </p:sp>
        <p:sp>
          <p:nvSpPr>
            <p:cNvPr id="6" name="TextBox 5">
              <a:extLst>
                <a:ext uri="{FF2B5EF4-FFF2-40B4-BE49-F238E27FC236}">
                  <a16:creationId xmlns:a16="http://schemas.microsoft.com/office/drawing/2014/main" id="{F980A485-4D52-4E08-BAAF-946357677B83}"/>
                </a:ext>
              </a:extLst>
            </p:cNvPr>
            <p:cNvSpPr txBox="1"/>
            <p:nvPr/>
          </p:nvSpPr>
          <p:spPr>
            <a:xfrm>
              <a:off x="5728223" y="5837190"/>
              <a:ext cx="1060188" cy="369332"/>
            </a:xfrm>
            <a:prstGeom prst="rect">
              <a:avLst/>
            </a:prstGeom>
            <a:noFill/>
            <a:ln w="28575">
              <a:solidFill>
                <a:srgbClr val="FFFF00"/>
              </a:solidFill>
            </a:ln>
          </p:spPr>
          <p:txBody>
            <a:bodyPr wrap="square" rtlCol="0">
              <a:spAutoFit/>
            </a:bodyPr>
            <a:lstStyle/>
            <a:p>
              <a:r>
                <a:rPr lang="en-US" dirty="0"/>
                <a:t>~20k HHs</a:t>
              </a:r>
            </a:p>
          </p:txBody>
        </p:sp>
        <p:sp>
          <p:nvSpPr>
            <p:cNvPr id="12" name="TextBox 11">
              <a:extLst>
                <a:ext uri="{FF2B5EF4-FFF2-40B4-BE49-F238E27FC236}">
                  <a16:creationId xmlns:a16="http://schemas.microsoft.com/office/drawing/2014/main" id="{912747B8-4F5F-4A33-8374-6E1F47C28255}"/>
                </a:ext>
              </a:extLst>
            </p:cNvPr>
            <p:cNvSpPr txBox="1"/>
            <p:nvPr/>
          </p:nvSpPr>
          <p:spPr>
            <a:xfrm>
              <a:off x="6248400" y="3024451"/>
              <a:ext cx="1143000" cy="369332"/>
            </a:xfrm>
            <a:prstGeom prst="rect">
              <a:avLst/>
            </a:prstGeom>
            <a:noFill/>
            <a:ln w="28575">
              <a:solidFill>
                <a:schemeClr val="accent6"/>
              </a:solidFill>
            </a:ln>
          </p:spPr>
          <p:txBody>
            <a:bodyPr wrap="square" rtlCol="0">
              <a:spAutoFit/>
            </a:bodyPr>
            <a:lstStyle/>
            <a:p>
              <a:r>
                <a:rPr lang="en-US" dirty="0"/>
                <a:t>~8.5k HHs</a:t>
              </a:r>
            </a:p>
          </p:txBody>
        </p:sp>
        <p:sp>
          <p:nvSpPr>
            <p:cNvPr id="14" name="TextBox 13">
              <a:extLst>
                <a:ext uri="{FF2B5EF4-FFF2-40B4-BE49-F238E27FC236}">
                  <a16:creationId xmlns:a16="http://schemas.microsoft.com/office/drawing/2014/main" id="{94DF258A-C55A-47FE-A30B-F5C3C30B6B30}"/>
                </a:ext>
              </a:extLst>
            </p:cNvPr>
            <p:cNvSpPr txBox="1"/>
            <p:nvPr/>
          </p:nvSpPr>
          <p:spPr>
            <a:xfrm>
              <a:off x="2362536" y="5818215"/>
              <a:ext cx="1060188" cy="369332"/>
            </a:xfrm>
            <a:prstGeom prst="rect">
              <a:avLst/>
            </a:prstGeom>
            <a:noFill/>
            <a:ln w="28575">
              <a:solidFill>
                <a:schemeClr val="accent3"/>
              </a:solidFill>
            </a:ln>
          </p:spPr>
          <p:txBody>
            <a:bodyPr wrap="square" rtlCol="0">
              <a:spAutoFit/>
            </a:bodyPr>
            <a:lstStyle/>
            <a:p>
              <a:r>
                <a:rPr lang="en-US" dirty="0"/>
                <a:t>~21k HHs</a:t>
              </a:r>
            </a:p>
          </p:txBody>
        </p:sp>
        <p:sp>
          <p:nvSpPr>
            <p:cNvPr id="16" name="TextBox 15">
              <a:extLst>
                <a:ext uri="{FF2B5EF4-FFF2-40B4-BE49-F238E27FC236}">
                  <a16:creationId xmlns:a16="http://schemas.microsoft.com/office/drawing/2014/main" id="{66BB6FEA-2524-42FA-A476-B4AA412EDEF4}"/>
                </a:ext>
              </a:extLst>
            </p:cNvPr>
            <p:cNvSpPr txBox="1"/>
            <p:nvPr/>
          </p:nvSpPr>
          <p:spPr>
            <a:xfrm>
              <a:off x="2362536" y="2281526"/>
              <a:ext cx="1060189" cy="369332"/>
            </a:xfrm>
            <a:prstGeom prst="rect">
              <a:avLst/>
            </a:prstGeom>
            <a:noFill/>
            <a:ln w="28575">
              <a:solidFill>
                <a:schemeClr val="accent3">
                  <a:lumMod val="50000"/>
                </a:schemeClr>
              </a:solidFill>
            </a:ln>
          </p:spPr>
          <p:txBody>
            <a:bodyPr wrap="square" rtlCol="0">
              <a:spAutoFit/>
            </a:bodyPr>
            <a:lstStyle/>
            <a:p>
              <a:r>
                <a:rPr lang="en-US" dirty="0"/>
                <a:t>~13k HHs</a:t>
              </a:r>
            </a:p>
          </p:txBody>
        </p:sp>
      </p:grpSp>
    </p:spTree>
    <p:extLst>
      <p:ext uri="{BB962C8B-B14F-4D97-AF65-F5344CB8AC3E}">
        <p14:creationId xmlns:p14="http://schemas.microsoft.com/office/powerpoint/2010/main" val="296697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1F9EE241-EDF9-4C49-A1BC-6AA1F8C3F8BA}"/>
              </a:ext>
            </a:extLst>
          </p:cNvPr>
          <p:cNvSpPr>
            <a:spLocks noGrp="1"/>
          </p:cNvSpPr>
          <p:nvPr>
            <p:ph idx="1"/>
          </p:nvPr>
        </p:nvSpPr>
        <p:spPr>
          <a:xfrm>
            <a:off x="457200" y="1380566"/>
            <a:ext cx="8305800" cy="4525963"/>
          </a:xfrm>
        </p:spPr>
        <p:txBody>
          <a:bodyPr>
            <a:normAutofit/>
          </a:bodyPr>
          <a:lstStyle/>
          <a:p>
            <a:pPr marL="0" marR="0" indent="0" algn="ctr">
              <a:lnSpc>
                <a:spcPct val="107000"/>
              </a:lnSpc>
              <a:spcBef>
                <a:spcPts val="0"/>
              </a:spcBef>
              <a:spcAft>
                <a:spcPts val="80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C</a:t>
            </a:r>
            <a:r>
              <a:rPr lang="en-US" sz="2000" b="1" dirty="0">
                <a:effectLst/>
                <a:latin typeface="Calibri" panose="020F0502020204030204" pitchFamily="34" charset="0"/>
                <a:ea typeface="Calibri" panose="020F0502020204030204" pitchFamily="34" charset="0"/>
                <a:cs typeface="Times New Roman" panose="02020603050405020304" pitchFamily="18" charset="0"/>
              </a:rPr>
              <a:t>osts of programs/events/activities are perceived by some as too expensive.</a:t>
            </a:r>
            <a:endParaRPr lang="en-US" sz="1600" b="1" dirty="0"/>
          </a:p>
        </p:txBody>
      </p:sp>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p:txBody>
          <a:bodyPr>
            <a:noAutofit/>
          </a:bodyPr>
          <a:lstStyle/>
          <a:p>
            <a:r>
              <a:rPr lang="en-US" sz="4000" dirty="0"/>
              <a:t>Cost-related Obstacles to Participation</a:t>
            </a:r>
            <a:br>
              <a:rPr lang="en-US" sz="4000" dirty="0"/>
            </a:br>
            <a:r>
              <a:rPr lang="en-US" sz="4000" dirty="0">
                <a:effectLst/>
                <a:latin typeface="Calibri" panose="020F0502020204030204" pitchFamily="34" charset="0"/>
                <a:ea typeface="Calibri" panose="020F0502020204030204" pitchFamily="34" charset="0"/>
                <a:cs typeface="Times New Roman" panose="02020603050405020304" pitchFamily="18" charset="0"/>
              </a:rPr>
              <a:t>Programs</a:t>
            </a:r>
            <a:endParaRPr lang="en-US" sz="4000" dirty="0"/>
          </a:p>
        </p:txBody>
      </p:sp>
      <p:sp>
        <p:nvSpPr>
          <p:cNvPr id="4" name="Slide Number Placeholder 3">
            <a:extLst>
              <a:ext uri="{FF2B5EF4-FFF2-40B4-BE49-F238E27FC236}">
                <a16:creationId xmlns:a16="http://schemas.microsoft.com/office/drawing/2014/main" id="{3CA0FDD1-6CA1-46C0-9383-73A893F15D15}"/>
              </a:ext>
            </a:extLst>
          </p:cNvPr>
          <p:cNvSpPr>
            <a:spLocks noGrp="1"/>
          </p:cNvSpPr>
          <p:nvPr>
            <p:ph type="sldNum" sz="quarter" idx="12"/>
          </p:nvPr>
        </p:nvSpPr>
        <p:spPr/>
        <p:txBody>
          <a:bodyPr/>
          <a:lstStyle/>
          <a:p>
            <a:fld id="{A7EC73D7-73A8-4CB4-88FE-3E57190CFFA6}" type="slidenum">
              <a:rPr lang="en-US" smtClean="0"/>
              <a:pPr/>
              <a:t>40</a:t>
            </a:fld>
            <a:endParaRPr lang="en-US" dirty="0"/>
          </a:p>
        </p:txBody>
      </p:sp>
      <p:sp>
        <p:nvSpPr>
          <p:cNvPr id="9" name="Speech Bubble: Rectangle 8">
            <a:extLst>
              <a:ext uri="{FF2B5EF4-FFF2-40B4-BE49-F238E27FC236}">
                <a16:creationId xmlns:a16="http://schemas.microsoft.com/office/drawing/2014/main" id="{69707CEA-EA27-4B42-A462-3CDEB2AA1FB2}"/>
              </a:ext>
            </a:extLst>
          </p:cNvPr>
          <p:cNvSpPr/>
          <p:nvPr/>
        </p:nvSpPr>
        <p:spPr>
          <a:xfrm>
            <a:off x="685800" y="3962400"/>
            <a:ext cx="3124200" cy="669290"/>
          </a:xfrm>
          <a:prstGeom prst="wedgeRectCallout">
            <a:avLst>
              <a:gd name="adj1" fmla="val -1982"/>
              <a:gd name="adj2" fmla="val 690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“If events </a:t>
            </a:r>
            <a:r>
              <a:rPr lang="en-US" b="1" i="1" dirty="0">
                <a:solidFill>
                  <a:srgbClr val="000000"/>
                </a:solidFill>
                <a:effectLst/>
                <a:ea typeface="Calibri" panose="020F0502020204030204" pitchFamily="34" charset="0"/>
                <a:cs typeface="Times New Roman" panose="02020603050405020304" pitchFamily="18" charset="0"/>
              </a:rPr>
              <a:t>don't offer childcare</a:t>
            </a:r>
            <a:r>
              <a:rPr lang="en-US" i="1" dirty="0">
                <a:solidFill>
                  <a:srgbClr val="000000"/>
                </a:solidFill>
                <a:effectLst/>
                <a:ea typeface="Calibri" panose="020F0502020204030204" pitchFamily="34" charset="0"/>
                <a:cs typeface="Times New Roman" panose="02020603050405020304" pitchFamily="18" charset="0"/>
              </a:rPr>
              <a:t>, it can be </a:t>
            </a:r>
            <a:r>
              <a:rPr lang="en-US" b="1" i="1" dirty="0">
                <a:solidFill>
                  <a:srgbClr val="000000"/>
                </a:solidFill>
                <a:effectLst/>
                <a:ea typeface="Calibri" panose="020F0502020204030204" pitchFamily="34" charset="0"/>
                <a:cs typeface="Times New Roman" panose="02020603050405020304" pitchFamily="18" charset="0"/>
              </a:rPr>
              <a:t>difficult financially</a:t>
            </a:r>
            <a:r>
              <a:rPr lang="en-US" i="1" dirty="0">
                <a:solidFill>
                  <a:srgbClr val="000000"/>
                </a:solidFill>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a16="http://schemas.microsoft.com/office/drawing/2014/main" id="{51560040-8A39-4ACC-9C09-3A6B658C45A6}"/>
              </a:ext>
            </a:extLst>
          </p:cNvPr>
          <p:cNvSpPr/>
          <p:nvPr/>
        </p:nvSpPr>
        <p:spPr>
          <a:xfrm>
            <a:off x="685800" y="4852790"/>
            <a:ext cx="3886199" cy="1221259"/>
          </a:xfrm>
          <a:prstGeom prst="wedgeRectCallout">
            <a:avLst>
              <a:gd name="adj1" fmla="val -66"/>
              <a:gd name="adj2" fmla="val 608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“Honestly, </a:t>
            </a:r>
            <a:r>
              <a:rPr lang="en-US" b="1" i="1" dirty="0">
                <a:solidFill>
                  <a:srgbClr val="000000"/>
                </a:solidFill>
                <a:effectLst/>
                <a:ea typeface="Calibri" panose="020F0502020204030204" pitchFamily="34" charset="0"/>
                <a:cs typeface="Times New Roman" panose="02020603050405020304" pitchFamily="18" charset="0"/>
              </a:rPr>
              <a:t>some events can be expensive at [] so I do not attend</a:t>
            </a:r>
            <a:r>
              <a:rPr lang="en-US" i="1" dirty="0">
                <a:solidFill>
                  <a:srgbClr val="000000"/>
                </a:solidFill>
                <a:effectLst/>
                <a:ea typeface="Calibri" panose="020F0502020204030204" pitchFamily="34" charset="0"/>
                <a:cs typeface="Times New Roman" panose="02020603050405020304" pitchFamily="18" charset="0"/>
              </a:rPr>
              <a:t> because I am a caregiver for my mom. Mom comes first over the synagogue.”</a:t>
            </a:r>
            <a:endParaRPr lang="en-US" dirty="0">
              <a:effectLst/>
              <a:ea typeface="Calibri" panose="020F0502020204030204" pitchFamily="34"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9C5CB1D6-9AA2-4938-B5D5-C4D58682DFA9}"/>
              </a:ext>
            </a:extLst>
          </p:cNvPr>
          <p:cNvSpPr/>
          <p:nvPr/>
        </p:nvSpPr>
        <p:spPr>
          <a:xfrm>
            <a:off x="4267199" y="1905000"/>
            <a:ext cx="4343399" cy="2438399"/>
          </a:xfrm>
          <a:prstGeom prst="wedgeRectCallout">
            <a:avLst>
              <a:gd name="adj1" fmla="val 3168"/>
              <a:gd name="adj2" fmla="val 588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“The </a:t>
            </a:r>
            <a:r>
              <a:rPr lang="en-US" b="1" i="1" dirty="0">
                <a:solidFill>
                  <a:srgbClr val="000000"/>
                </a:solidFill>
                <a:effectLst/>
                <a:ea typeface="Calibri" panose="020F0502020204030204" pitchFamily="34" charset="0"/>
                <a:cs typeface="Times New Roman" panose="02020603050405020304" pitchFamily="18" charset="0"/>
              </a:rPr>
              <a:t>cost of programming for, say, the JCC can be difficult</a:t>
            </a:r>
            <a:r>
              <a:rPr lang="en-US" i="1" dirty="0">
                <a:solidFill>
                  <a:srgbClr val="000000"/>
                </a:solidFill>
                <a:effectLst/>
                <a:ea typeface="Calibri" panose="020F0502020204030204" pitchFamily="34" charset="0"/>
                <a:cs typeface="Times New Roman" panose="02020603050405020304" pitchFamily="18" charset="0"/>
              </a:rPr>
              <a:t> even for a family that has a good income. I </a:t>
            </a:r>
            <a:r>
              <a:rPr lang="en-US" b="1" i="1" dirty="0">
                <a:solidFill>
                  <a:srgbClr val="000000"/>
                </a:solidFill>
                <a:effectLst/>
                <a:ea typeface="Calibri" panose="020F0502020204030204" pitchFamily="34" charset="0"/>
                <a:cs typeface="Times New Roman" panose="02020603050405020304" pitchFamily="18" charset="0"/>
              </a:rPr>
              <a:t>can't justify trying to attend or send my children to most of the "community" programming</a:t>
            </a:r>
            <a:r>
              <a:rPr lang="en-US" i="1" dirty="0">
                <a:solidFill>
                  <a:srgbClr val="000000"/>
                </a:solidFill>
                <a:effectLst/>
                <a:ea typeface="Calibri" panose="020F0502020204030204" pitchFamily="34" charset="0"/>
                <a:cs typeface="Times New Roman" panose="02020603050405020304" pitchFamily="18" charset="0"/>
              </a:rPr>
              <a:t> on that alone. Further, I </a:t>
            </a:r>
            <a:r>
              <a:rPr lang="en-US" b="1" i="1" dirty="0">
                <a:solidFill>
                  <a:srgbClr val="000000"/>
                </a:solidFill>
                <a:effectLst/>
                <a:ea typeface="Calibri" panose="020F0502020204030204" pitchFamily="34" charset="0"/>
                <a:cs typeface="Times New Roman" panose="02020603050405020304" pitchFamily="18" charset="0"/>
              </a:rPr>
              <a:t>can't get babysitting that justifies attending events of interest that are primarily for adults </a:t>
            </a:r>
            <a:r>
              <a:rPr lang="en-US" i="1" dirty="0">
                <a:solidFill>
                  <a:srgbClr val="000000"/>
                </a:solidFill>
                <a:effectLst/>
                <a:ea typeface="Calibri" panose="020F0502020204030204" pitchFamily="34" charset="0"/>
                <a:cs typeface="Times New Roman" panose="02020603050405020304" pitchFamily="18" charset="0"/>
              </a:rPr>
              <a:t>(which also have costs).”</a:t>
            </a:r>
            <a:endParaRPr lang="en-US" dirty="0">
              <a:effectLst/>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412BF70D-5A9E-4CBA-9ADB-2FD55D959144}"/>
              </a:ext>
            </a:extLst>
          </p:cNvPr>
          <p:cNvSpPr/>
          <p:nvPr/>
        </p:nvSpPr>
        <p:spPr>
          <a:xfrm>
            <a:off x="685801" y="1905000"/>
            <a:ext cx="3505200" cy="1752599"/>
          </a:xfrm>
          <a:prstGeom prst="wedgeRectCallout">
            <a:avLst>
              <a:gd name="adj1" fmla="val -861"/>
              <a:gd name="adj2" fmla="val 5862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a:t>
            </a:r>
            <a:r>
              <a:rPr lang="en-US" b="1" i="1" dirty="0">
                <a:solidFill>
                  <a:srgbClr val="000000"/>
                </a:solidFill>
                <a:effectLst/>
                <a:ea typeface="Calibri" panose="020F0502020204030204" pitchFamily="34" charset="0"/>
                <a:cs typeface="Times New Roman" panose="02020603050405020304" pitchFamily="18" charset="0"/>
              </a:rPr>
              <a:t>Activities and events at the Boulder JCC always cost quite a bit for my budget</a:t>
            </a:r>
            <a:r>
              <a:rPr lang="en-US" i="1" dirty="0">
                <a:solidFill>
                  <a:srgbClr val="000000"/>
                </a:solidFill>
                <a:effectLst/>
                <a:ea typeface="Calibri" panose="020F0502020204030204" pitchFamily="34" charset="0"/>
                <a:cs typeface="Times New Roman" panose="02020603050405020304" pitchFamily="18" charset="0"/>
              </a:rPr>
              <a:t>. I feel on the fringe of that community yet would so like to be part of it so to meet other Jewish singles my age.”</a:t>
            </a:r>
            <a:endParaRPr lang="en-US" dirty="0">
              <a:effectLst/>
              <a:ea typeface="Calibri" panose="020F0502020204030204" pitchFamily="34" charset="0"/>
              <a:cs typeface="Times New Roman" panose="02020603050405020304" pitchFamily="18" charset="0"/>
            </a:endParaRPr>
          </a:p>
        </p:txBody>
      </p:sp>
      <p:sp>
        <p:nvSpPr>
          <p:cNvPr id="14" name="Speech Bubble: Rectangle 13">
            <a:extLst>
              <a:ext uri="{FF2B5EF4-FFF2-40B4-BE49-F238E27FC236}">
                <a16:creationId xmlns:a16="http://schemas.microsoft.com/office/drawing/2014/main" id="{42BD99B3-BAF9-4ED7-9E53-D2E04128DCBC}"/>
              </a:ext>
            </a:extLst>
          </p:cNvPr>
          <p:cNvSpPr/>
          <p:nvPr/>
        </p:nvSpPr>
        <p:spPr>
          <a:xfrm>
            <a:off x="5105399" y="4800599"/>
            <a:ext cx="3505201" cy="1221258"/>
          </a:xfrm>
          <a:prstGeom prst="wedgeRectCallout">
            <a:avLst>
              <a:gd name="adj1" fmla="val 1226"/>
              <a:gd name="adj2" fmla="val 696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i="1" dirty="0">
                <a:solidFill>
                  <a:srgbClr val="000000"/>
                </a:solidFill>
                <a:effectLst/>
                <a:ea typeface="Calibri" panose="020F0502020204030204" pitchFamily="34" charset="0"/>
                <a:cs typeface="Times New Roman" panose="02020603050405020304" pitchFamily="18" charset="0"/>
              </a:rPr>
              <a:t>“Our financial situation significantly changed several years ago. </a:t>
            </a:r>
            <a:r>
              <a:rPr lang="en-US" b="1" i="1" dirty="0">
                <a:solidFill>
                  <a:srgbClr val="000000"/>
                </a:solidFill>
                <a:effectLst/>
                <a:ea typeface="Calibri" panose="020F0502020204030204" pitchFamily="34" charset="0"/>
                <a:cs typeface="Times New Roman" panose="02020603050405020304" pitchFamily="18" charset="0"/>
              </a:rPr>
              <a:t>Very</a:t>
            </a:r>
            <a:r>
              <a:rPr lang="en-US" i="1" dirty="0">
                <a:solidFill>
                  <a:srgbClr val="000000"/>
                </a:solidFill>
                <a:effectLst/>
                <a:ea typeface="Calibri" panose="020F0502020204030204" pitchFamily="34" charset="0"/>
                <a:cs typeface="Times New Roman" panose="02020603050405020304" pitchFamily="18" charset="0"/>
              </a:rPr>
              <a:t> </a:t>
            </a:r>
            <a:r>
              <a:rPr lang="en-US" b="1" i="1" dirty="0">
                <a:solidFill>
                  <a:srgbClr val="000000"/>
                </a:solidFill>
                <a:effectLst/>
                <a:ea typeface="Calibri" panose="020F0502020204030204" pitchFamily="34" charset="0"/>
                <a:cs typeface="Times New Roman" panose="02020603050405020304" pitchFamily="18" charset="0"/>
              </a:rPr>
              <a:t>few programs are free or affordable on a regular basis</a:t>
            </a:r>
            <a:r>
              <a:rPr lang="en-US" i="1" dirty="0">
                <a:solidFill>
                  <a:srgbClr val="000000"/>
                </a:solidFill>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25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a:xfrm>
            <a:off x="722312" y="4406900"/>
            <a:ext cx="7888287" cy="1362075"/>
          </a:xfrm>
        </p:spPr>
        <p:txBody>
          <a:bodyPr/>
          <a:lstStyle/>
          <a:p>
            <a:r>
              <a:rPr lang="en-US" dirty="0"/>
              <a:t>OBSTACLES: DO NOT Feel Welcome</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41</a:t>
            </a:fld>
            <a:endParaRPr lang="en-US" dirty="0"/>
          </a:p>
        </p:txBody>
      </p:sp>
    </p:spTree>
    <p:extLst>
      <p:ext uri="{BB962C8B-B14F-4D97-AF65-F5344CB8AC3E}">
        <p14:creationId xmlns:p14="http://schemas.microsoft.com/office/powerpoint/2010/main" val="3247898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BC6C-24EF-4950-87A3-6C60A9E679FC}"/>
              </a:ext>
            </a:extLst>
          </p:cNvPr>
          <p:cNvSpPr>
            <a:spLocks noGrp="1"/>
          </p:cNvSpPr>
          <p:nvPr>
            <p:ph type="title"/>
          </p:nvPr>
        </p:nvSpPr>
        <p:spPr/>
        <p:txBody>
          <a:bodyPr/>
          <a:lstStyle/>
          <a:p>
            <a:r>
              <a:rPr lang="en-US" dirty="0"/>
              <a:t>Reasons Do Not Feel Welcome</a:t>
            </a:r>
          </a:p>
        </p:txBody>
      </p:sp>
      <p:sp>
        <p:nvSpPr>
          <p:cNvPr id="3" name="Content Placeholder 2">
            <a:extLst>
              <a:ext uri="{FF2B5EF4-FFF2-40B4-BE49-F238E27FC236}">
                <a16:creationId xmlns:a16="http://schemas.microsoft.com/office/drawing/2014/main" id="{3B2A5784-4C0A-468C-A34C-D2E6382D2F9B}"/>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Reasons why people do not feel welcome to participate in Jewish life </a:t>
            </a:r>
            <a:r>
              <a:rPr lang="en-US" sz="2800" dirty="0">
                <a:latin typeface="Calibri" panose="020F0502020204030204" pitchFamily="34" charset="0"/>
                <a:ea typeface="Calibri" panose="020F0502020204030204" pitchFamily="34" charset="0"/>
                <a:cs typeface="Times New Roman" panose="02020603050405020304" pitchFamily="18" charset="0"/>
              </a:rPr>
              <a:t>in Greater Denver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Certain demographic (e.g., unmarried, childless, older adults, transplants to Colorado, LGBTQ people, families of color, children, immigrants)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Not Jewish/”not Jewish enough,” interfaith or a convert</a:t>
            </a:r>
          </a:p>
          <a:p>
            <a:pPr lvl="1"/>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dirty="0">
                <a:effectLst/>
                <a:latin typeface="Calibri" panose="020F0502020204030204" pitchFamily="34" charset="0"/>
                <a:ea typeface="Calibri" panose="020F0502020204030204" pitchFamily="34" charset="0"/>
                <a:cs typeface="Times New Roman" panose="02020603050405020304" pitchFamily="18" charset="0"/>
              </a:rPr>
              <a:t>eel not welcomed by synagogues and/or Rabbis as well as at Jewish events, even when they state they are inclusive</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D</a:t>
            </a:r>
            <a:r>
              <a:rPr lang="en-US" sz="2000" dirty="0">
                <a:effectLst/>
                <a:latin typeface="Calibri" panose="020F0502020204030204" pitchFamily="34" charset="0"/>
                <a:ea typeface="Calibri" panose="020F0502020204030204" pitchFamily="34" charset="0"/>
                <a:cs typeface="Times New Roman" panose="02020603050405020304" pitchFamily="18" charset="0"/>
              </a:rPr>
              <a:t>o not have a lot money and/or are not donors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Their political beliefs</a:t>
            </a:r>
          </a:p>
          <a:p>
            <a:endParaRPr lang="en-US" sz="4400" dirty="0"/>
          </a:p>
        </p:txBody>
      </p:sp>
      <p:sp>
        <p:nvSpPr>
          <p:cNvPr id="4" name="Slide Number Placeholder 3">
            <a:extLst>
              <a:ext uri="{FF2B5EF4-FFF2-40B4-BE49-F238E27FC236}">
                <a16:creationId xmlns:a16="http://schemas.microsoft.com/office/drawing/2014/main" id="{33B58C7C-5312-4C2C-85D4-1F783163FB73}"/>
              </a:ext>
            </a:extLst>
          </p:cNvPr>
          <p:cNvSpPr>
            <a:spLocks noGrp="1"/>
          </p:cNvSpPr>
          <p:nvPr>
            <p:ph type="sldNum" sz="quarter" idx="12"/>
          </p:nvPr>
        </p:nvSpPr>
        <p:spPr/>
        <p:txBody>
          <a:bodyPr/>
          <a:lstStyle/>
          <a:p>
            <a:fld id="{A7EC73D7-73A8-4CB4-88FE-3E57190CFFA6}" type="slidenum">
              <a:rPr lang="en-US" smtClean="0"/>
              <a:pPr/>
              <a:t>42</a:t>
            </a:fld>
            <a:endParaRPr lang="en-US" dirty="0"/>
          </a:p>
        </p:txBody>
      </p:sp>
    </p:spTree>
    <p:extLst>
      <p:ext uri="{BB962C8B-B14F-4D97-AF65-F5344CB8AC3E}">
        <p14:creationId xmlns:p14="http://schemas.microsoft.com/office/powerpoint/2010/main" val="3454555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p:txBody>
          <a:bodyPr>
            <a:noAutofit/>
          </a:bodyPr>
          <a:lstStyle/>
          <a:p>
            <a:r>
              <a:rPr lang="en-US" sz="4000" dirty="0"/>
              <a:t> Obstacles to Participation</a:t>
            </a:r>
            <a:br>
              <a:rPr lang="en-US" sz="4000" dirty="0"/>
            </a:br>
            <a:r>
              <a:rPr lang="en-US" sz="4000" dirty="0">
                <a:effectLst/>
                <a:latin typeface="Calibri" panose="020F0502020204030204" pitchFamily="34" charset="0"/>
                <a:ea typeface="Calibri" panose="020F0502020204030204" pitchFamily="34" charset="0"/>
                <a:cs typeface="Times New Roman" panose="02020603050405020304" pitchFamily="18" charset="0"/>
              </a:rPr>
              <a:t>Do Not Feel Welcome: Demographics</a:t>
            </a:r>
            <a:endParaRPr lang="en-US" sz="4000" dirty="0"/>
          </a:p>
        </p:txBody>
      </p:sp>
      <p:sp>
        <p:nvSpPr>
          <p:cNvPr id="4" name="Slide Number Placeholder 3">
            <a:extLst>
              <a:ext uri="{FF2B5EF4-FFF2-40B4-BE49-F238E27FC236}">
                <a16:creationId xmlns:a16="http://schemas.microsoft.com/office/drawing/2014/main" id="{3CA0FDD1-6CA1-46C0-9383-73A893F15D15}"/>
              </a:ext>
            </a:extLst>
          </p:cNvPr>
          <p:cNvSpPr>
            <a:spLocks noGrp="1"/>
          </p:cNvSpPr>
          <p:nvPr>
            <p:ph type="sldNum" sz="quarter" idx="12"/>
          </p:nvPr>
        </p:nvSpPr>
        <p:spPr/>
        <p:txBody>
          <a:bodyPr/>
          <a:lstStyle/>
          <a:p>
            <a:fld id="{A7EC73D7-73A8-4CB4-88FE-3E57190CFFA6}" type="slidenum">
              <a:rPr lang="en-US" smtClean="0"/>
              <a:pPr/>
              <a:t>43</a:t>
            </a:fld>
            <a:endParaRPr lang="en-US" dirty="0"/>
          </a:p>
        </p:txBody>
      </p:sp>
      <p:sp>
        <p:nvSpPr>
          <p:cNvPr id="13" name="Speech Bubble: Rectangle 12">
            <a:extLst>
              <a:ext uri="{FF2B5EF4-FFF2-40B4-BE49-F238E27FC236}">
                <a16:creationId xmlns:a16="http://schemas.microsoft.com/office/drawing/2014/main" id="{95181E6E-411D-4AE0-B3E0-8A6B1645C551}"/>
              </a:ext>
            </a:extLst>
          </p:cNvPr>
          <p:cNvSpPr/>
          <p:nvPr/>
        </p:nvSpPr>
        <p:spPr>
          <a:xfrm>
            <a:off x="609600" y="1600200"/>
            <a:ext cx="2529840" cy="1219200"/>
          </a:xfrm>
          <a:prstGeom prst="wedgeRectCallout">
            <a:avLst>
              <a:gd name="adj1" fmla="val -1453"/>
              <a:gd name="adj2" fmla="val 599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“Temples are</a:t>
            </a:r>
            <a:r>
              <a:rPr lang="en-US" sz="1100" b="1" i="1" dirty="0">
                <a:solidFill>
                  <a:srgbClr val="000000"/>
                </a:solidFill>
                <a:effectLst/>
                <a:ea typeface="Calibri" panose="020F0502020204030204" pitchFamily="34" charset="0"/>
                <a:cs typeface="Times New Roman" panose="02020603050405020304" pitchFamily="18" charset="0"/>
              </a:rPr>
              <a:t> not welcoming to older adults</a:t>
            </a:r>
            <a:r>
              <a:rPr lang="en-US" sz="1100" i="1" dirty="0">
                <a:solidFill>
                  <a:srgbClr val="000000"/>
                </a:solidFill>
                <a:effectLst/>
                <a:ea typeface="Calibri" panose="020F0502020204030204" pitchFamily="34" charset="0"/>
                <a:cs typeface="Times New Roman" panose="02020603050405020304" pitchFamily="18" charset="0"/>
              </a:rPr>
              <a:t>.  My husband has tried to volunteer with certain Jewish organizations but </a:t>
            </a:r>
            <a:r>
              <a:rPr lang="en-US" sz="1100" b="1" i="1" dirty="0">
                <a:solidFill>
                  <a:srgbClr val="000000"/>
                </a:solidFill>
                <a:effectLst/>
                <a:ea typeface="Calibri" panose="020F0502020204030204" pitchFamily="34" charset="0"/>
                <a:cs typeface="Times New Roman" panose="02020603050405020304" pitchFamily="18" charset="0"/>
              </a:rPr>
              <a:t>no one follows up</a:t>
            </a:r>
            <a:r>
              <a:rPr lang="en-US" sz="1100" i="1" dirty="0">
                <a:solidFill>
                  <a:srgbClr val="000000"/>
                </a:solidFill>
                <a:effectLst/>
                <a:ea typeface="Calibri" panose="020F0502020204030204" pitchFamily="34" charset="0"/>
                <a:cs typeface="Times New Roman" panose="02020603050405020304" pitchFamily="18" charset="0"/>
              </a:rPr>
              <a:t> with him. He has attended the Federation's Men's event and </a:t>
            </a:r>
            <a:r>
              <a:rPr lang="en-US" sz="1100" b="1" i="1" dirty="0">
                <a:solidFill>
                  <a:srgbClr val="000000"/>
                </a:solidFill>
                <a:effectLst/>
                <a:ea typeface="Calibri" panose="020F0502020204030204" pitchFamily="34" charset="0"/>
                <a:cs typeface="Times New Roman" panose="02020603050405020304" pitchFamily="18" charset="0"/>
              </a:rPr>
              <a:t>no one talks to him</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5" name="Speech Bubble: Rectangle 14">
            <a:extLst>
              <a:ext uri="{FF2B5EF4-FFF2-40B4-BE49-F238E27FC236}">
                <a16:creationId xmlns:a16="http://schemas.microsoft.com/office/drawing/2014/main" id="{BEBB9ABD-3F21-4444-B120-6D4B648326E0}"/>
              </a:ext>
            </a:extLst>
          </p:cNvPr>
          <p:cNvSpPr/>
          <p:nvPr/>
        </p:nvSpPr>
        <p:spPr>
          <a:xfrm>
            <a:off x="609600" y="3043295"/>
            <a:ext cx="1771650" cy="1024890"/>
          </a:xfrm>
          <a:prstGeom prst="wedgeRectCallout">
            <a:avLst>
              <a:gd name="adj1" fmla="val -408"/>
              <a:gd name="adj2" fmla="val 614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“My </a:t>
            </a:r>
            <a:r>
              <a:rPr lang="en-US" sz="1100" b="1" i="1">
                <a:solidFill>
                  <a:srgbClr val="000000"/>
                </a:solidFill>
                <a:effectLst/>
                <a:ea typeface="Calibri" panose="020F0502020204030204" pitchFamily="34" charset="0"/>
                <a:cs typeface="Times New Roman" panose="02020603050405020304" pitchFamily="18" charset="0"/>
              </a:rPr>
              <a:t>children are black and Latino</a:t>
            </a:r>
            <a:r>
              <a:rPr lang="en-US" sz="1100" i="1">
                <a:solidFill>
                  <a:srgbClr val="000000"/>
                </a:solidFill>
                <a:effectLst/>
                <a:ea typeface="Calibri" panose="020F0502020204030204" pitchFamily="34" charset="0"/>
                <a:cs typeface="Times New Roman" panose="02020603050405020304" pitchFamily="18" charset="0"/>
              </a:rPr>
              <a:t> and the Jewish community can be </a:t>
            </a:r>
            <a:r>
              <a:rPr lang="en-US" sz="1100" b="1" i="1">
                <a:solidFill>
                  <a:srgbClr val="000000"/>
                </a:solidFill>
                <a:effectLst/>
                <a:ea typeface="Calibri" panose="020F0502020204030204" pitchFamily="34" charset="0"/>
                <a:cs typeface="Times New Roman" panose="02020603050405020304" pitchFamily="18" charset="0"/>
              </a:rPr>
              <a:t>isolating and not welcoming to people of color</a:t>
            </a:r>
            <a:r>
              <a:rPr lang="en-US" sz="11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17" name="Speech Bubble: Rectangle 16">
            <a:extLst>
              <a:ext uri="{FF2B5EF4-FFF2-40B4-BE49-F238E27FC236}">
                <a16:creationId xmlns:a16="http://schemas.microsoft.com/office/drawing/2014/main" id="{92BE0BB4-FBE1-440B-9862-D3C56DF0105E}"/>
              </a:ext>
            </a:extLst>
          </p:cNvPr>
          <p:cNvSpPr/>
          <p:nvPr/>
        </p:nvSpPr>
        <p:spPr>
          <a:xfrm>
            <a:off x="3886675" y="3043295"/>
            <a:ext cx="1571794" cy="824740"/>
          </a:xfrm>
          <a:prstGeom prst="wedgeRectCallout">
            <a:avLst>
              <a:gd name="adj1" fmla="val 3007"/>
              <a:gd name="adj2" fmla="val 5963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a typeface="Calibri" panose="020F0502020204030204" pitchFamily="34" charset="0"/>
                <a:cs typeface="Times New Roman" panose="02020603050405020304" pitchFamily="18" charset="0"/>
              </a:rPr>
              <a:t>N</a:t>
            </a:r>
            <a:r>
              <a:rPr lang="en-US" sz="1100" b="1" i="1" dirty="0">
                <a:solidFill>
                  <a:srgbClr val="000000"/>
                </a:solidFill>
                <a:effectLst/>
                <a:ea typeface="Calibri" panose="020F0502020204030204" pitchFamily="34" charset="0"/>
                <a:cs typeface="Times New Roman" panose="02020603050405020304" pitchFamily="18" charset="0"/>
              </a:rPr>
              <a:t>ot very welcoming to those from elsewhere, especially unmarried without children</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8" name="Speech Bubble: Rectangle 17">
            <a:extLst>
              <a:ext uri="{FF2B5EF4-FFF2-40B4-BE49-F238E27FC236}">
                <a16:creationId xmlns:a16="http://schemas.microsoft.com/office/drawing/2014/main" id="{13E9D346-30B0-474A-A61F-827A05D6F4ED}"/>
              </a:ext>
            </a:extLst>
          </p:cNvPr>
          <p:cNvSpPr/>
          <p:nvPr/>
        </p:nvSpPr>
        <p:spPr>
          <a:xfrm>
            <a:off x="3276600" y="1609102"/>
            <a:ext cx="3276600" cy="762000"/>
          </a:xfrm>
          <a:prstGeom prst="wedgeRectCallout">
            <a:avLst>
              <a:gd name="adj1" fmla="val 4051"/>
              <a:gd name="adj2" fmla="val 618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a typeface="Calibri" panose="020F0502020204030204" pitchFamily="34" charset="0"/>
                <a:cs typeface="Times New Roman" panose="02020603050405020304" pitchFamily="18" charset="0"/>
              </a:rPr>
              <a:t>N</a:t>
            </a:r>
            <a:r>
              <a:rPr lang="en-US" sz="1100" b="1" i="1" dirty="0">
                <a:solidFill>
                  <a:srgbClr val="000000"/>
                </a:solidFill>
                <a:effectLst/>
                <a:ea typeface="Calibri" panose="020F0502020204030204" pitchFamily="34" charset="0"/>
                <a:cs typeface="Times New Roman" panose="02020603050405020304" pitchFamily="18" charset="0"/>
              </a:rPr>
              <a:t>ot always welcoming to people who did not grow up here</a:t>
            </a:r>
            <a:r>
              <a:rPr lang="en-US" sz="1100" i="1" dirty="0">
                <a:solidFill>
                  <a:srgbClr val="000000"/>
                </a:solidFill>
                <a:effectLst/>
                <a:ea typeface="Calibri" panose="020F0502020204030204" pitchFamily="34" charset="0"/>
                <a:cs typeface="Times New Roman" panose="02020603050405020304" pitchFamily="18" charset="0"/>
              </a:rPr>
              <a:t>. It can be an </a:t>
            </a:r>
            <a:r>
              <a:rPr lang="en-US" sz="1100" b="1" i="1" dirty="0">
                <a:solidFill>
                  <a:srgbClr val="000000"/>
                </a:solidFill>
                <a:effectLst/>
                <a:ea typeface="Calibri" panose="020F0502020204030204" pitchFamily="34" charset="0"/>
                <a:cs typeface="Times New Roman" panose="02020603050405020304" pitchFamily="18" charset="0"/>
              </a:rPr>
              <a:t>insular community</a:t>
            </a:r>
            <a:r>
              <a:rPr lang="en-US" sz="1100" i="1" dirty="0">
                <a:solidFill>
                  <a:srgbClr val="000000"/>
                </a:solidFill>
                <a:effectLst/>
                <a:ea typeface="Calibri" panose="020F0502020204030204" pitchFamily="34" charset="0"/>
                <a:cs typeface="Times New Roman" panose="02020603050405020304" pitchFamily="18" charset="0"/>
              </a:rPr>
              <a:t> - </a:t>
            </a:r>
            <a:r>
              <a:rPr lang="en-US" sz="1100" b="1" i="1" dirty="0">
                <a:solidFill>
                  <a:srgbClr val="000000"/>
                </a:solidFill>
                <a:effectLst/>
                <a:ea typeface="Calibri" panose="020F0502020204030204" pitchFamily="34" charset="0"/>
                <a:cs typeface="Times New Roman" panose="02020603050405020304" pitchFamily="18" charset="0"/>
              </a:rPr>
              <a:t>judgmental of people who are professionally more active in the secular world</a:t>
            </a:r>
            <a:r>
              <a:rPr lang="en-US" sz="1100" i="1" dirty="0">
                <a:solidFill>
                  <a:srgbClr val="000000"/>
                </a:solidFill>
                <a:effectLst/>
                <a:ea typeface="Calibri" panose="020F0502020204030204" pitchFamily="34" charset="0"/>
                <a:cs typeface="Times New Roman" panose="02020603050405020304" pitchFamily="18" charset="0"/>
              </a:rPr>
              <a:t>, send their kids to secular schools, etc.</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9" name="Speech Bubble: Rectangle 18">
            <a:extLst>
              <a:ext uri="{FF2B5EF4-FFF2-40B4-BE49-F238E27FC236}">
                <a16:creationId xmlns:a16="http://schemas.microsoft.com/office/drawing/2014/main" id="{4FAC410B-E041-4623-B76C-22506AF68F57}"/>
              </a:ext>
            </a:extLst>
          </p:cNvPr>
          <p:cNvSpPr/>
          <p:nvPr/>
        </p:nvSpPr>
        <p:spPr>
          <a:xfrm>
            <a:off x="5720714" y="2971800"/>
            <a:ext cx="2966085" cy="762000"/>
          </a:xfrm>
          <a:prstGeom prst="wedgeRectCallout">
            <a:avLst>
              <a:gd name="adj1" fmla="val 2602"/>
              <a:gd name="adj2" fmla="val 641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“I've attended many Shabbats, carnivals, holiday events, and it is </a:t>
            </a:r>
            <a:r>
              <a:rPr lang="en-US" sz="1100" b="1" i="1" dirty="0">
                <a:solidFill>
                  <a:srgbClr val="000000"/>
                </a:solidFill>
                <a:effectLst/>
                <a:ea typeface="Calibri" panose="020F0502020204030204" pitchFamily="34" charset="0"/>
                <a:cs typeface="Times New Roman" panose="02020603050405020304" pitchFamily="18" charset="0"/>
              </a:rPr>
              <a:t>not warm and inviting</a:t>
            </a:r>
            <a:r>
              <a:rPr lang="en-US" sz="1100" i="1" dirty="0">
                <a:solidFill>
                  <a:srgbClr val="000000"/>
                </a:solidFill>
                <a:effectLst/>
                <a:ea typeface="Calibri" panose="020F0502020204030204" pitchFamily="34" charset="0"/>
                <a:cs typeface="Times New Roman" panose="02020603050405020304" pitchFamily="18" charset="0"/>
              </a:rPr>
              <a:t>. It is </a:t>
            </a:r>
            <a:r>
              <a:rPr lang="en-US" sz="1100" b="1" i="1" dirty="0">
                <a:solidFill>
                  <a:srgbClr val="000000"/>
                </a:solidFill>
                <a:effectLst/>
                <a:ea typeface="Calibri" panose="020F0502020204030204" pitchFamily="34" charset="0"/>
                <a:cs typeface="Times New Roman" panose="02020603050405020304" pitchFamily="18" charset="0"/>
              </a:rPr>
              <a:t>exclusive</a:t>
            </a:r>
            <a:r>
              <a:rPr lang="en-US" sz="1100" i="1" dirty="0">
                <a:solidFill>
                  <a:srgbClr val="000000"/>
                </a:solidFill>
                <a:effectLst/>
                <a:ea typeface="Calibri" panose="020F0502020204030204" pitchFamily="34" charset="0"/>
                <a:cs typeface="Times New Roman" panose="02020603050405020304" pitchFamily="18" charset="0"/>
              </a:rPr>
              <a:t>. It feels like </a:t>
            </a:r>
            <a:r>
              <a:rPr lang="en-US" sz="1100" b="1" i="1" dirty="0">
                <a:solidFill>
                  <a:srgbClr val="000000"/>
                </a:solidFill>
                <a:effectLst/>
                <a:ea typeface="Calibri" panose="020F0502020204030204" pitchFamily="34" charset="0"/>
                <a:cs typeface="Times New Roman" panose="02020603050405020304" pitchFamily="18" charset="0"/>
              </a:rPr>
              <a:t>unless you fit this certain Jewish mom/parent mold</a:t>
            </a:r>
            <a:r>
              <a:rPr lang="en-US" sz="1100" i="1" dirty="0">
                <a:solidFill>
                  <a:srgbClr val="000000"/>
                </a:solidFill>
                <a:effectLst/>
                <a:ea typeface="Calibri" panose="020F0502020204030204" pitchFamily="34" charset="0"/>
                <a:cs typeface="Times New Roman" panose="02020603050405020304" pitchFamily="18" charset="0"/>
              </a:rPr>
              <a:t>, you're not welcome.”</a:t>
            </a:r>
            <a:endParaRPr lang="en-US" sz="1100" dirty="0">
              <a:effectLst/>
              <a:ea typeface="Calibri" panose="020F0502020204030204" pitchFamily="34" charset="0"/>
              <a:cs typeface="Times New Roman" panose="02020603050405020304" pitchFamily="18" charset="0"/>
            </a:endParaRPr>
          </a:p>
        </p:txBody>
      </p:sp>
      <p:sp>
        <p:nvSpPr>
          <p:cNvPr id="20" name="Speech Bubble: Rectangle 19">
            <a:extLst>
              <a:ext uri="{FF2B5EF4-FFF2-40B4-BE49-F238E27FC236}">
                <a16:creationId xmlns:a16="http://schemas.microsoft.com/office/drawing/2014/main" id="{EED3DBD6-F6C3-4ED8-94B4-7A5B86BA7B73}"/>
              </a:ext>
            </a:extLst>
          </p:cNvPr>
          <p:cNvSpPr/>
          <p:nvPr/>
        </p:nvSpPr>
        <p:spPr>
          <a:xfrm>
            <a:off x="5175270" y="3985193"/>
            <a:ext cx="3505199" cy="1040130"/>
          </a:xfrm>
          <a:prstGeom prst="wedgeRectCallout">
            <a:avLst>
              <a:gd name="adj1" fmla="val 1937"/>
              <a:gd name="adj2" fmla="val 585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“When I joined the reform congregation, I already had grown children and was </a:t>
            </a:r>
            <a:r>
              <a:rPr lang="en-US" sz="1100" b="1" i="1" dirty="0">
                <a:solidFill>
                  <a:srgbClr val="000000"/>
                </a:solidFill>
                <a:effectLst/>
                <a:ea typeface="Calibri" panose="020F0502020204030204" pitchFamily="34" charset="0"/>
                <a:cs typeface="Times New Roman" panose="02020603050405020304" pitchFamily="18" charset="0"/>
              </a:rPr>
              <a:t>not welcomed into the groups that had their children grow up there</a:t>
            </a:r>
            <a:r>
              <a:rPr lang="en-US" sz="1100" i="1" dirty="0">
                <a:solidFill>
                  <a:srgbClr val="000000"/>
                </a:solidFill>
                <a:effectLst/>
                <a:ea typeface="Calibri" panose="020F0502020204030204" pitchFamily="34" charset="0"/>
                <a:cs typeface="Times New Roman" panose="02020603050405020304" pitchFamily="18" charset="0"/>
              </a:rPr>
              <a:t> even though I was their age. </a:t>
            </a:r>
            <a:r>
              <a:rPr lang="en-US" sz="1100" b="1" i="1" dirty="0">
                <a:solidFill>
                  <a:srgbClr val="000000"/>
                </a:solidFill>
                <a:effectLst/>
                <a:ea typeface="Calibri" panose="020F0502020204030204" pitchFamily="34" charset="0"/>
                <a:cs typeface="Times New Roman" panose="02020603050405020304" pitchFamily="18" charset="0"/>
              </a:rPr>
              <a:t>I could not break into the group</a:t>
            </a:r>
            <a:r>
              <a:rPr lang="en-US" sz="1100" i="1" dirty="0">
                <a:solidFill>
                  <a:srgbClr val="000000"/>
                </a:solidFill>
                <a:effectLst/>
                <a:ea typeface="Calibri" panose="020F0502020204030204" pitchFamily="34" charset="0"/>
                <a:cs typeface="Times New Roman" panose="02020603050405020304" pitchFamily="18" charset="0"/>
              </a:rPr>
              <a:t> and was </a:t>
            </a:r>
            <a:r>
              <a:rPr lang="en-US" sz="1100" b="1" i="1" dirty="0">
                <a:solidFill>
                  <a:srgbClr val="000000"/>
                </a:solidFill>
                <a:effectLst/>
                <a:ea typeface="Calibri" panose="020F0502020204030204" pitchFamily="34" charset="0"/>
                <a:cs typeface="Times New Roman" panose="02020603050405020304" pitchFamily="18" charset="0"/>
              </a:rPr>
              <a:t>not invited to share holidays</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1" name="Speech Bubble: Rectangle 20">
            <a:extLst>
              <a:ext uri="{FF2B5EF4-FFF2-40B4-BE49-F238E27FC236}">
                <a16:creationId xmlns:a16="http://schemas.microsoft.com/office/drawing/2014/main" id="{595992E1-F057-4D5E-A184-7998211A2997}"/>
              </a:ext>
            </a:extLst>
          </p:cNvPr>
          <p:cNvSpPr/>
          <p:nvPr/>
        </p:nvSpPr>
        <p:spPr>
          <a:xfrm>
            <a:off x="3652249" y="2577029"/>
            <a:ext cx="2291715" cy="272075"/>
          </a:xfrm>
          <a:prstGeom prst="wedgeRectCallout">
            <a:avLst>
              <a:gd name="adj1" fmla="val -4853"/>
              <a:gd name="adj2" fmla="val 843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a:t>
            </a:r>
            <a:r>
              <a:rPr lang="en-US" sz="1100" b="1" i="1">
                <a:solidFill>
                  <a:srgbClr val="000000"/>
                </a:solidFill>
                <a:effectLst/>
                <a:ea typeface="Calibri" panose="020F0502020204030204" pitchFamily="34" charset="0"/>
                <a:cs typeface="Times New Roman" panose="02020603050405020304" pitchFamily="18" charset="0"/>
              </a:rPr>
              <a:t>Single 40s</a:t>
            </a:r>
            <a:r>
              <a:rPr lang="en-US" sz="1100" i="1">
                <a:solidFill>
                  <a:srgbClr val="000000"/>
                </a:solidFill>
                <a:effectLst/>
                <a:ea typeface="Calibri" panose="020F0502020204030204" pitchFamily="34" charset="0"/>
                <a:cs typeface="Times New Roman" panose="02020603050405020304" pitchFamily="18" charset="0"/>
              </a:rPr>
              <a:t> no place feel welcoming”</a:t>
            </a:r>
            <a:endParaRPr lang="en-US" sz="1100">
              <a:effectLst/>
              <a:ea typeface="Calibri" panose="020F0502020204030204" pitchFamily="34" charset="0"/>
              <a:cs typeface="Times New Roman" panose="02020603050405020304" pitchFamily="18" charset="0"/>
            </a:endParaRPr>
          </a:p>
        </p:txBody>
      </p:sp>
      <p:sp>
        <p:nvSpPr>
          <p:cNvPr id="22" name="Speech Bubble: Rectangle 21">
            <a:extLst>
              <a:ext uri="{FF2B5EF4-FFF2-40B4-BE49-F238E27FC236}">
                <a16:creationId xmlns:a16="http://schemas.microsoft.com/office/drawing/2014/main" id="{29F5B33F-155D-4AF9-A49F-04E4DA13307A}"/>
              </a:ext>
            </a:extLst>
          </p:cNvPr>
          <p:cNvSpPr/>
          <p:nvPr/>
        </p:nvSpPr>
        <p:spPr>
          <a:xfrm>
            <a:off x="2528887" y="3155544"/>
            <a:ext cx="1203960" cy="761999"/>
          </a:xfrm>
          <a:prstGeom prst="wedgeRectCallout">
            <a:avLst>
              <a:gd name="adj1" fmla="val 450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i="1" dirty="0">
                <a:solidFill>
                  <a:srgbClr val="000000"/>
                </a:solidFill>
                <a:ea typeface="Calibri" panose="020F0502020204030204" pitchFamily="34" charset="0"/>
                <a:cs typeface="Times New Roman" panose="02020603050405020304" pitchFamily="18" charset="0"/>
              </a:rPr>
              <a:t>H</a:t>
            </a:r>
            <a:r>
              <a:rPr lang="en-US" sz="1100" b="1" i="1" dirty="0">
                <a:solidFill>
                  <a:srgbClr val="000000"/>
                </a:solidFill>
                <a:effectLst/>
                <a:ea typeface="Calibri" panose="020F0502020204030204" pitchFamily="34" charset="0"/>
                <a:cs typeface="Times New Roman" panose="02020603050405020304" pitchFamily="18" charset="0"/>
              </a:rPr>
              <a:t>ostile attitudes toward small children</a:t>
            </a:r>
            <a:r>
              <a:rPr lang="en-US" sz="1100" i="1" dirty="0">
                <a:solidFill>
                  <a:srgbClr val="000000"/>
                </a:solidFill>
                <a:effectLst/>
                <a:ea typeface="Calibri" panose="020F0502020204030204" pitchFamily="34" charset="0"/>
                <a:cs typeface="Times New Roman" panose="02020603050405020304" pitchFamily="18" charset="0"/>
              </a:rPr>
              <a:t> in synagogue.”</a:t>
            </a:r>
            <a:endParaRPr lang="en-US" sz="1100" dirty="0">
              <a:effectLst/>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A42735EC-162D-4FE8-8314-38C1828A0B40}"/>
              </a:ext>
            </a:extLst>
          </p:cNvPr>
          <p:cNvSpPr/>
          <p:nvPr/>
        </p:nvSpPr>
        <p:spPr>
          <a:xfrm>
            <a:off x="6690360" y="1726285"/>
            <a:ext cx="1990109" cy="424925"/>
          </a:xfrm>
          <a:prstGeom prst="wedgeRectCallout">
            <a:avLst>
              <a:gd name="adj1" fmla="val 4774"/>
              <a:gd name="adj2" fmla="val 642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“You're an </a:t>
            </a:r>
            <a:r>
              <a:rPr lang="en-US" sz="1100" b="1" i="1" dirty="0">
                <a:solidFill>
                  <a:srgbClr val="000000"/>
                </a:solidFill>
                <a:effectLst/>
                <a:ea typeface="Calibri" panose="020F0502020204030204" pitchFamily="34" charset="0"/>
                <a:cs typeface="Times New Roman" panose="02020603050405020304" pitchFamily="18" charset="0"/>
              </a:rPr>
              <a:t>outsider</a:t>
            </a:r>
            <a:r>
              <a:rPr lang="en-US" sz="1100" i="1" dirty="0">
                <a:solidFill>
                  <a:srgbClr val="000000"/>
                </a:solidFill>
                <a:effectLst/>
                <a:ea typeface="Calibri" panose="020F0502020204030204" pitchFamily="34" charset="0"/>
                <a:cs typeface="Times New Roman" panose="02020603050405020304" pitchFamily="18" charset="0"/>
              </a:rPr>
              <a:t> because you're a </a:t>
            </a:r>
            <a:r>
              <a:rPr lang="en-US" sz="1100" b="1" i="1" dirty="0">
                <a:solidFill>
                  <a:srgbClr val="000000"/>
                </a:solidFill>
                <a:effectLst/>
                <a:ea typeface="Calibri" panose="020F0502020204030204" pitchFamily="34" charset="0"/>
                <a:cs typeface="Times New Roman" panose="02020603050405020304" pitchFamily="18" charset="0"/>
              </a:rPr>
              <a:t>Russian immigrant</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4" name="Speech Bubble: Rectangle 23">
            <a:extLst>
              <a:ext uri="{FF2B5EF4-FFF2-40B4-BE49-F238E27FC236}">
                <a16:creationId xmlns:a16="http://schemas.microsoft.com/office/drawing/2014/main" id="{9F148020-68CA-4931-8DB3-514A3A477A17}"/>
              </a:ext>
            </a:extLst>
          </p:cNvPr>
          <p:cNvSpPr/>
          <p:nvPr/>
        </p:nvSpPr>
        <p:spPr>
          <a:xfrm>
            <a:off x="609600" y="4316333"/>
            <a:ext cx="4255882" cy="750471"/>
          </a:xfrm>
          <a:prstGeom prst="wedgeRectCallout">
            <a:avLst>
              <a:gd name="adj1" fmla="val 2238"/>
              <a:gd name="adj2" fmla="val 621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i="1" dirty="0">
                <a:solidFill>
                  <a:srgbClr val="000000"/>
                </a:solidFill>
                <a:ea typeface="Calibri" panose="020F0502020204030204" pitchFamily="34" charset="0"/>
                <a:cs typeface="Times New Roman" panose="02020603050405020304" pitchFamily="18" charset="0"/>
              </a:rPr>
              <a:t>T</a:t>
            </a:r>
            <a:r>
              <a:rPr lang="en-US" sz="1100" i="1" dirty="0">
                <a:solidFill>
                  <a:srgbClr val="000000"/>
                </a:solidFill>
                <a:effectLst/>
                <a:ea typeface="Calibri" panose="020F0502020204030204" pitchFamily="34" charset="0"/>
                <a:cs typeface="Times New Roman" panose="02020603050405020304" pitchFamily="18" charset="0"/>
              </a:rPr>
              <a:t>hey're </a:t>
            </a:r>
            <a:r>
              <a:rPr lang="en-US" sz="1100" b="1" i="1" dirty="0">
                <a:solidFill>
                  <a:srgbClr val="000000"/>
                </a:solidFill>
                <a:effectLst/>
                <a:ea typeface="Calibri" panose="020F0502020204030204" pitchFamily="34" charset="0"/>
                <a:cs typeface="Times New Roman" panose="02020603050405020304" pitchFamily="18" charset="0"/>
              </a:rPr>
              <a:t>welcoming on the surface</a:t>
            </a:r>
            <a:r>
              <a:rPr lang="en-US" sz="1100" i="1" dirty="0">
                <a:solidFill>
                  <a:srgbClr val="000000"/>
                </a:solidFill>
                <a:effectLst/>
                <a:ea typeface="Calibri" panose="020F0502020204030204" pitchFamily="34" charset="0"/>
                <a:cs typeface="Times New Roman" panose="02020603050405020304" pitchFamily="18" charset="0"/>
              </a:rPr>
              <a:t>, but their </a:t>
            </a:r>
            <a:r>
              <a:rPr lang="en-US" sz="1100" b="1" i="1" dirty="0">
                <a:solidFill>
                  <a:srgbClr val="000000"/>
                </a:solidFill>
                <a:effectLst/>
                <a:ea typeface="Calibri" panose="020F0502020204030204" pitchFamily="34" charset="0"/>
                <a:cs typeface="Times New Roman" panose="02020603050405020304" pitchFamily="18" charset="0"/>
              </a:rPr>
              <a:t>actions speak otherwise</a:t>
            </a:r>
            <a:r>
              <a:rPr lang="en-US" sz="1100" i="1" dirty="0">
                <a:solidFill>
                  <a:srgbClr val="000000"/>
                </a:solidFill>
                <a:effectLst/>
                <a:ea typeface="Calibri" panose="020F0502020204030204" pitchFamily="34" charset="0"/>
                <a:cs typeface="Times New Roman" panose="02020603050405020304" pitchFamily="18" charset="0"/>
              </a:rPr>
              <a:t>. Very clique-</a:t>
            </a:r>
            <a:r>
              <a:rPr lang="en-US" sz="1100" i="1" dirty="0" err="1">
                <a:solidFill>
                  <a:srgbClr val="000000"/>
                </a:solidFill>
                <a:effectLst/>
                <a:ea typeface="Calibri" panose="020F0502020204030204" pitchFamily="34" charset="0"/>
                <a:cs typeface="Times New Roman" panose="02020603050405020304" pitchFamily="18" charset="0"/>
              </a:rPr>
              <a:t>ish</a:t>
            </a:r>
            <a:r>
              <a:rPr lang="en-US" sz="1100" i="1" dirty="0">
                <a:solidFill>
                  <a:srgbClr val="000000"/>
                </a:solidFill>
                <a:effectLst/>
                <a:ea typeface="Calibri" panose="020F0502020204030204" pitchFamily="34" charset="0"/>
                <a:cs typeface="Times New Roman" panose="02020603050405020304" pitchFamily="18" charset="0"/>
              </a:rPr>
              <a:t> - </a:t>
            </a:r>
            <a:r>
              <a:rPr lang="en-US" sz="1100" b="1" i="1" dirty="0">
                <a:solidFill>
                  <a:srgbClr val="000000"/>
                </a:solidFill>
                <a:effectLst/>
                <a:ea typeface="Calibri" panose="020F0502020204030204" pitchFamily="34" charset="0"/>
                <a:cs typeface="Times New Roman" panose="02020603050405020304" pitchFamily="18" charset="0"/>
              </a:rPr>
              <a:t>if you're not from Denver</a:t>
            </a:r>
            <a:r>
              <a:rPr lang="en-US" sz="1100" i="1" dirty="0">
                <a:solidFill>
                  <a:srgbClr val="000000"/>
                </a:solidFill>
                <a:effectLst/>
                <a:ea typeface="Calibri" panose="020F0502020204030204" pitchFamily="34" charset="0"/>
                <a:cs typeface="Times New Roman" panose="02020603050405020304" pitchFamily="18" charset="0"/>
              </a:rPr>
              <a:t>, it's very hard to "break in." </a:t>
            </a:r>
            <a:r>
              <a:rPr lang="en-US" sz="1100" b="1" i="1" dirty="0">
                <a:solidFill>
                  <a:srgbClr val="000000"/>
                </a:solidFill>
                <a:effectLst/>
                <a:ea typeface="Calibri" panose="020F0502020204030204" pitchFamily="34" charset="0"/>
                <a:cs typeface="Times New Roman" panose="02020603050405020304" pitchFamily="18" charset="0"/>
              </a:rPr>
              <a:t>If you didn't raise your children there</a:t>
            </a:r>
            <a:r>
              <a:rPr lang="en-US" sz="1100" i="1" dirty="0">
                <a:solidFill>
                  <a:srgbClr val="000000"/>
                </a:solidFill>
                <a:effectLst/>
                <a:ea typeface="Calibri" panose="020F0502020204030204" pitchFamily="34" charset="0"/>
                <a:cs typeface="Times New Roman" panose="02020603050405020304" pitchFamily="18" charset="0"/>
              </a:rPr>
              <a:t>, it's very </a:t>
            </a:r>
            <a:r>
              <a:rPr lang="en-US" sz="1100" b="1" i="1" dirty="0">
                <a:solidFill>
                  <a:srgbClr val="000000"/>
                </a:solidFill>
                <a:effectLst/>
                <a:ea typeface="Calibri" panose="020F0502020204030204" pitchFamily="34" charset="0"/>
                <a:cs typeface="Times New Roman" panose="02020603050405020304" pitchFamily="18" charset="0"/>
              </a:rPr>
              <a:t>hard to "break in."</a:t>
            </a:r>
            <a:r>
              <a:rPr lang="en-US" sz="1100" i="1" dirty="0">
                <a:solidFill>
                  <a:srgbClr val="000000"/>
                </a:solidFill>
                <a:effectLst/>
                <a:ea typeface="Calibri" panose="020F0502020204030204" pitchFamily="34" charset="0"/>
                <a:cs typeface="Times New Roman" panose="02020603050405020304" pitchFamily="18" charset="0"/>
              </a:rPr>
              <a:t> There are </a:t>
            </a:r>
            <a:r>
              <a:rPr lang="en-US" sz="1100" b="1" i="1" dirty="0">
                <a:solidFill>
                  <a:srgbClr val="000000"/>
                </a:solidFill>
                <a:effectLst/>
                <a:ea typeface="Calibri" panose="020F0502020204030204" pitchFamily="34" charset="0"/>
                <a:cs typeface="Times New Roman" panose="02020603050405020304" pitchFamily="18" charset="0"/>
              </a:rPr>
              <a:t>long-standing pillars of the community that act as gate keepers</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5" name="Speech Bubble: Rectangle 24">
            <a:extLst>
              <a:ext uri="{FF2B5EF4-FFF2-40B4-BE49-F238E27FC236}">
                <a16:creationId xmlns:a16="http://schemas.microsoft.com/office/drawing/2014/main" id="{142CDE9B-E675-41DB-BDD9-68404FDAABA3}"/>
              </a:ext>
            </a:extLst>
          </p:cNvPr>
          <p:cNvSpPr/>
          <p:nvPr/>
        </p:nvSpPr>
        <p:spPr>
          <a:xfrm>
            <a:off x="609600" y="5265856"/>
            <a:ext cx="1965960" cy="609568"/>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i="1" dirty="0">
                <a:solidFill>
                  <a:srgbClr val="000000"/>
                </a:solidFill>
                <a:ea typeface="Calibri" panose="020F0502020204030204" pitchFamily="34" charset="0"/>
                <a:cs typeface="Times New Roman" panose="02020603050405020304" pitchFamily="18" charset="0"/>
              </a:rPr>
              <a:t>Left </a:t>
            </a:r>
            <a:r>
              <a:rPr lang="en-US" sz="1100" i="1" dirty="0">
                <a:solidFill>
                  <a:srgbClr val="000000"/>
                </a:solidFill>
                <a:effectLst/>
                <a:ea typeface="Calibri" panose="020F0502020204030204" pitchFamily="34" charset="0"/>
                <a:cs typeface="Times New Roman" panose="02020603050405020304" pitchFamily="18" charset="0"/>
              </a:rPr>
              <a:t>synagogue after a year because I was </a:t>
            </a:r>
            <a:r>
              <a:rPr lang="en-US" sz="1100" b="1" i="1" dirty="0">
                <a:solidFill>
                  <a:srgbClr val="000000"/>
                </a:solidFill>
                <a:effectLst/>
                <a:ea typeface="Calibri" panose="020F0502020204030204" pitchFamily="34" charset="0"/>
                <a:cs typeface="Times New Roman" panose="02020603050405020304" pitchFamily="18" charset="0"/>
              </a:rPr>
              <a:t>not welcomed without having a family</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6" name="Speech Bubble: Rectangle 25">
            <a:extLst>
              <a:ext uri="{FF2B5EF4-FFF2-40B4-BE49-F238E27FC236}">
                <a16:creationId xmlns:a16="http://schemas.microsoft.com/office/drawing/2014/main" id="{0F0C2A6C-2D0C-41E0-B133-AC25873A4EF6}"/>
              </a:ext>
            </a:extLst>
          </p:cNvPr>
          <p:cNvSpPr/>
          <p:nvPr/>
        </p:nvSpPr>
        <p:spPr>
          <a:xfrm>
            <a:off x="2670810" y="5265856"/>
            <a:ext cx="1615440" cy="918210"/>
          </a:xfrm>
          <a:prstGeom prst="wedgeRectCallout">
            <a:avLst>
              <a:gd name="adj1" fmla="val 1301"/>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“One of our </a:t>
            </a:r>
            <a:r>
              <a:rPr lang="en-US" sz="1100" b="1" i="1">
                <a:solidFill>
                  <a:srgbClr val="000000"/>
                </a:solidFill>
                <a:effectLst/>
                <a:ea typeface="Calibri" panose="020F0502020204030204" pitchFamily="34" charset="0"/>
                <a:cs typeface="Times New Roman" panose="02020603050405020304" pitchFamily="18" charset="0"/>
              </a:rPr>
              <a:t>children with special needs not welcome</a:t>
            </a:r>
            <a:r>
              <a:rPr lang="en-US" sz="1100" i="1">
                <a:solidFill>
                  <a:srgbClr val="000000"/>
                </a:solidFill>
                <a:effectLst/>
                <a:ea typeface="Calibri" panose="020F0502020204030204" pitchFamily="34" charset="0"/>
                <a:cs typeface="Times New Roman" panose="02020603050405020304" pitchFamily="18" charset="0"/>
              </a:rPr>
              <a:t> at the local Jewish day school.”</a:t>
            </a:r>
            <a:endParaRPr lang="en-US" sz="1100">
              <a:effectLst/>
              <a:ea typeface="Calibri" panose="020F0502020204030204" pitchFamily="34" charset="0"/>
              <a:cs typeface="Times New Roman" panose="02020603050405020304" pitchFamily="18" charset="0"/>
            </a:endParaRPr>
          </a:p>
        </p:txBody>
      </p:sp>
      <p:sp>
        <p:nvSpPr>
          <p:cNvPr id="27" name="Speech Bubble: Rectangle 26">
            <a:extLst>
              <a:ext uri="{FF2B5EF4-FFF2-40B4-BE49-F238E27FC236}">
                <a16:creationId xmlns:a16="http://schemas.microsoft.com/office/drawing/2014/main" id="{AF9DA269-3875-4299-8F76-1C0128DB206C}"/>
              </a:ext>
            </a:extLst>
          </p:cNvPr>
          <p:cNvSpPr/>
          <p:nvPr/>
        </p:nvSpPr>
        <p:spPr>
          <a:xfrm>
            <a:off x="4343400" y="5265856"/>
            <a:ext cx="2354580" cy="910590"/>
          </a:xfrm>
          <a:prstGeom prst="wedgeRectCallout">
            <a:avLst>
              <a:gd name="adj1" fmla="val 1301"/>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“Synagogues </a:t>
            </a:r>
            <a:r>
              <a:rPr lang="en-US" sz="1100" b="1" i="1">
                <a:solidFill>
                  <a:srgbClr val="000000"/>
                </a:solidFill>
                <a:effectLst/>
                <a:ea typeface="Calibri" panose="020F0502020204030204" pitchFamily="34" charset="0"/>
                <a:cs typeface="Times New Roman" panose="02020603050405020304" pitchFamily="18" charset="0"/>
              </a:rPr>
              <a:t>only welcome the: wealthy, powerful, beautiful, young</a:t>
            </a:r>
            <a:r>
              <a:rPr lang="en-US" sz="1100" i="1">
                <a:solidFill>
                  <a:srgbClr val="000000"/>
                </a:solidFill>
                <a:effectLst/>
                <a:ea typeface="Calibri" panose="020F0502020204030204" pitchFamily="34" charset="0"/>
                <a:cs typeface="Times New Roman" panose="02020603050405020304" pitchFamily="18" charset="0"/>
              </a:rPr>
              <a:t>. Others are snubbed/ mocked/told to sit down, shut up.”</a:t>
            </a:r>
            <a:endParaRPr lang="en-US" sz="1100">
              <a:effectLst/>
              <a:ea typeface="Calibri" panose="020F0502020204030204" pitchFamily="34" charset="0"/>
              <a:cs typeface="Times New Roman" panose="02020603050405020304" pitchFamily="18" charset="0"/>
            </a:endParaRPr>
          </a:p>
        </p:txBody>
      </p:sp>
      <p:sp>
        <p:nvSpPr>
          <p:cNvPr id="28" name="Speech Bubble: Rectangle 27">
            <a:extLst>
              <a:ext uri="{FF2B5EF4-FFF2-40B4-BE49-F238E27FC236}">
                <a16:creationId xmlns:a16="http://schemas.microsoft.com/office/drawing/2014/main" id="{9A838A42-931A-4C6E-82AC-BAFA88F67843}"/>
              </a:ext>
            </a:extLst>
          </p:cNvPr>
          <p:cNvSpPr/>
          <p:nvPr/>
        </p:nvSpPr>
        <p:spPr>
          <a:xfrm>
            <a:off x="6781800" y="5265856"/>
            <a:ext cx="1898669" cy="910590"/>
          </a:xfrm>
          <a:prstGeom prst="wedgeRectCallout">
            <a:avLst>
              <a:gd name="adj1" fmla="val 2063"/>
              <a:gd name="adj2" fmla="val 676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”As a </a:t>
            </a:r>
            <a:r>
              <a:rPr lang="en-US" sz="1100" b="1" i="1" dirty="0">
                <a:solidFill>
                  <a:srgbClr val="000000"/>
                </a:solidFill>
                <a:effectLst/>
                <a:ea typeface="Calibri" panose="020F0502020204030204" pitchFamily="34" charset="0"/>
                <a:cs typeface="Times New Roman" panose="02020603050405020304" pitchFamily="18" charset="0"/>
              </a:rPr>
              <a:t>queer nonbinary</a:t>
            </a:r>
            <a:r>
              <a:rPr lang="en-US" sz="1100" i="1" dirty="0">
                <a:solidFill>
                  <a:srgbClr val="000000"/>
                </a:solidFill>
                <a:effectLst/>
                <a:ea typeface="Calibri" panose="020F0502020204030204" pitchFamily="34" charset="0"/>
                <a:cs typeface="Times New Roman" panose="02020603050405020304" pitchFamily="18" charset="0"/>
              </a:rPr>
              <a:t> Jew, a welcoming community </a:t>
            </a:r>
            <a:r>
              <a:rPr lang="en-US" sz="1100" b="1" i="1" dirty="0">
                <a:solidFill>
                  <a:srgbClr val="000000"/>
                </a:solidFill>
                <a:effectLst/>
                <a:ea typeface="Calibri" panose="020F0502020204030204" pitchFamily="34" charset="0"/>
                <a:cs typeface="Times New Roman" panose="02020603050405020304" pitchFamily="18" charset="0"/>
              </a:rPr>
              <a:t>accepting of my full self is difficult to come by</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9" name="Speech Bubble: Rectangle 28">
            <a:extLst>
              <a:ext uri="{FF2B5EF4-FFF2-40B4-BE49-F238E27FC236}">
                <a16:creationId xmlns:a16="http://schemas.microsoft.com/office/drawing/2014/main" id="{671AF032-68E4-4926-B1E8-60FB2FE39633}"/>
              </a:ext>
            </a:extLst>
          </p:cNvPr>
          <p:cNvSpPr/>
          <p:nvPr/>
        </p:nvSpPr>
        <p:spPr>
          <a:xfrm>
            <a:off x="6456773" y="2423182"/>
            <a:ext cx="2223696" cy="412162"/>
          </a:xfrm>
          <a:prstGeom prst="wedgeRectCallout">
            <a:avLst>
              <a:gd name="adj1" fmla="val 975"/>
              <a:gd name="adj2" fmla="val 675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“Unlikely to bring my </a:t>
            </a:r>
            <a:r>
              <a:rPr lang="en-US" sz="1100" b="1" i="1" dirty="0">
                <a:solidFill>
                  <a:srgbClr val="000000"/>
                </a:solidFill>
                <a:effectLst/>
                <a:ea typeface="Calibri" panose="020F0502020204030204" pitchFamily="34" charset="0"/>
                <a:cs typeface="Times New Roman" panose="02020603050405020304" pitchFamily="18" charset="0"/>
              </a:rPr>
              <a:t>children</a:t>
            </a:r>
            <a:r>
              <a:rPr lang="en-US" sz="1100" i="1" dirty="0">
                <a:solidFill>
                  <a:srgbClr val="000000"/>
                </a:solidFill>
                <a:effectLst/>
                <a:ea typeface="Calibri" panose="020F0502020204030204" pitchFamily="34" charset="0"/>
                <a:cs typeface="Times New Roman" panose="02020603050405020304" pitchFamily="18" charset="0"/>
              </a:rPr>
              <a:t> with me since it would be </a:t>
            </a:r>
            <a:r>
              <a:rPr lang="en-US" sz="1100" b="1" i="1" dirty="0">
                <a:solidFill>
                  <a:srgbClr val="000000"/>
                </a:solidFill>
                <a:effectLst/>
                <a:ea typeface="Calibri" panose="020F0502020204030204" pitchFamily="34" charset="0"/>
                <a:cs typeface="Times New Roman" panose="02020603050405020304" pitchFamily="18" charset="0"/>
              </a:rPr>
              <a:t>unwelcome</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6214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effectLst/>
                <a:latin typeface="Calibri" panose="020F0502020204030204" pitchFamily="34" charset="0"/>
                <a:ea typeface="Calibri" panose="020F0502020204030204" pitchFamily="34" charset="0"/>
                <a:cs typeface="Times New Roman" panose="02020603050405020304" pitchFamily="18" charset="0"/>
              </a:rPr>
              <a:t>Do Not Feel Welcome</a:t>
            </a:r>
            <a:r>
              <a:rPr lang="en-US" sz="3200" dirty="0">
                <a:latin typeface="Calibri" panose="020F0502020204030204" pitchFamily="34" charset="0"/>
                <a:cs typeface="Times New Roman" panose="02020603050405020304" pitchFamily="18" charset="0"/>
              </a:rPr>
              <a:t>: Not Jewish/Not Jewish Enough/Interfaith/Convert</a:t>
            </a:r>
          </a:p>
        </p:txBody>
      </p:sp>
      <p:sp>
        <p:nvSpPr>
          <p:cNvPr id="30" name="Speech Bubble: Rectangle 29">
            <a:extLst>
              <a:ext uri="{FF2B5EF4-FFF2-40B4-BE49-F238E27FC236}">
                <a16:creationId xmlns:a16="http://schemas.microsoft.com/office/drawing/2014/main" id="{18322076-E7BE-49E0-9597-008D28DF9DCE}"/>
              </a:ext>
            </a:extLst>
          </p:cNvPr>
          <p:cNvSpPr/>
          <p:nvPr/>
        </p:nvSpPr>
        <p:spPr>
          <a:xfrm>
            <a:off x="349850" y="2921130"/>
            <a:ext cx="2316480" cy="1775460"/>
          </a:xfrm>
          <a:prstGeom prst="wedgeRectCallout">
            <a:avLst>
              <a:gd name="adj1" fmla="val -3208"/>
              <a:gd name="adj2" fmla="val 593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“In past moves to new cities, there have been people </a:t>
            </a:r>
            <a:r>
              <a:rPr lang="en-US" sz="1100" b="1" i="1">
                <a:solidFill>
                  <a:srgbClr val="000000"/>
                </a:solidFill>
                <a:effectLst/>
                <a:ea typeface="Calibri" panose="020F0502020204030204" pitchFamily="34" charset="0"/>
                <a:cs typeface="Times New Roman" panose="02020603050405020304" pitchFamily="18" charset="0"/>
              </a:rPr>
              <a:t>reaching out to me and inviting me to events, which never occurred in Denver</a:t>
            </a:r>
            <a:r>
              <a:rPr lang="en-US" sz="1100" i="1">
                <a:solidFill>
                  <a:srgbClr val="000000"/>
                </a:solidFill>
                <a:effectLst/>
                <a:ea typeface="Calibri" panose="020F0502020204030204" pitchFamily="34" charset="0"/>
                <a:cs typeface="Times New Roman" panose="02020603050405020304" pitchFamily="18" charset="0"/>
              </a:rPr>
              <a:t>. I also believe that having an </a:t>
            </a:r>
            <a:r>
              <a:rPr lang="en-US" sz="1100" b="1" i="1">
                <a:solidFill>
                  <a:srgbClr val="000000"/>
                </a:solidFill>
                <a:effectLst/>
                <a:ea typeface="Calibri" panose="020F0502020204030204" pitchFamily="34" charset="0"/>
                <a:cs typeface="Times New Roman" panose="02020603050405020304" pitchFamily="18" charset="0"/>
              </a:rPr>
              <a:t>interfaith marriage</a:t>
            </a:r>
            <a:r>
              <a:rPr lang="en-US" sz="1100" i="1">
                <a:solidFill>
                  <a:srgbClr val="000000"/>
                </a:solidFill>
                <a:effectLst/>
                <a:ea typeface="Calibri" panose="020F0502020204030204" pitchFamily="34" charset="0"/>
                <a:cs typeface="Times New Roman" panose="02020603050405020304" pitchFamily="18" charset="0"/>
              </a:rPr>
              <a:t> makes my husband and I </a:t>
            </a:r>
            <a:r>
              <a:rPr lang="en-US" sz="1100" b="1" i="1">
                <a:solidFill>
                  <a:srgbClr val="000000"/>
                </a:solidFill>
                <a:effectLst/>
                <a:ea typeface="Calibri" panose="020F0502020204030204" pitchFamily="34" charset="0"/>
                <a:cs typeface="Times New Roman" panose="02020603050405020304" pitchFamily="18" charset="0"/>
              </a:rPr>
              <a:t>feel less welcome</a:t>
            </a:r>
            <a:r>
              <a:rPr lang="en-US" sz="1100" i="1">
                <a:solidFill>
                  <a:srgbClr val="000000"/>
                </a:solidFill>
                <a:effectLst/>
                <a:ea typeface="Calibri" panose="020F0502020204030204" pitchFamily="34" charset="0"/>
                <a:cs typeface="Times New Roman" panose="02020603050405020304" pitchFamily="18" charset="0"/>
              </a:rPr>
              <a:t> to Jewish Community events where we </a:t>
            </a:r>
            <a:r>
              <a:rPr lang="en-US" sz="1100" b="1" i="1">
                <a:solidFill>
                  <a:srgbClr val="000000"/>
                </a:solidFill>
                <a:effectLst/>
                <a:ea typeface="Calibri" panose="020F0502020204030204" pitchFamily="34" charset="0"/>
                <a:cs typeface="Times New Roman" panose="02020603050405020304" pitchFamily="18" charset="0"/>
              </a:rPr>
              <a:t>may be judged, questioned, or categorized</a:t>
            </a:r>
            <a:r>
              <a:rPr lang="en-US" sz="1100" i="1">
                <a:solidFill>
                  <a:srgbClr val="000000"/>
                </a:solidFill>
                <a:effectLst/>
                <a:ea typeface="Calibri" panose="020F0502020204030204" pitchFamily="34" charset="0"/>
                <a:cs typeface="Times New Roman" panose="02020603050405020304" pitchFamily="18" charset="0"/>
              </a:rPr>
              <a:t>.</a:t>
            </a:r>
            <a:r>
              <a:rPr lang="en-US" sz="12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31" name="Speech Bubble: Rectangle 30">
            <a:extLst>
              <a:ext uri="{FF2B5EF4-FFF2-40B4-BE49-F238E27FC236}">
                <a16:creationId xmlns:a16="http://schemas.microsoft.com/office/drawing/2014/main" id="{78515254-3FFA-49CF-8C73-73E1C1EB1C7D}"/>
              </a:ext>
            </a:extLst>
          </p:cNvPr>
          <p:cNvSpPr/>
          <p:nvPr/>
        </p:nvSpPr>
        <p:spPr>
          <a:xfrm>
            <a:off x="2712050" y="2917955"/>
            <a:ext cx="3562350" cy="1584960"/>
          </a:xfrm>
          <a:prstGeom prst="wedgeRectCallout">
            <a:avLst>
              <a:gd name="adj1" fmla="val 2890"/>
              <a:gd name="adj2" fmla="val 56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 have made several attempts to connect with Jewish congregations and </a:t>
            </a:r>
            <a:r>
              <a:rPr lang="en-US" sz="1100" b="1" i="1" dirty="0">
                <a:solidFill>
                  <a:srgbClr val="000000"/>
                </a:solidFill>
                <a:effectLst/>
                <a:ea typeface="Calibri" panose="020F0502020204030204" pitchFamily="34" charset="0"/>
                <a:cs typeface="Times New Roman" panose="02020603050405020304" pitchFamily="18" charset="0"/>
              </a:rPr>
              <a:t>have not felt welcome or connected.</a:t>
            </a:r>
            <a:r>
              <a:rPr lang="en-US" sz="1100" i="1" dirty="0">
                <a:solidFill>
                  <a:srgbClr val="000000"/>
                </a:solidFill>
                <a:effectLst/>
                <a:ea typeface="Calibri" panose="020F0502020204030204" pitchFamily="34" charset="0"/>
                <a:cs typeface="Times New Roman" panose="02020603050405020304" pitchFamily="18" charset="0"/>
              </a:rPr>
              <a:t> I have stopped participating. My family has been </a:t>
            </a:r>
            <a:r>
              <a:rPr lang="en-US" sz="1100" b="1" i="1" dirty="0">
                <a:solidFill>
                  <a:srgbClr val="000000"/>
                </a:solidFill>
                <a:effectLst/>
                <a:ea typeface="Calibri" panose="020F0502020204030204" pitchFamily="34" charset="0"/>
                <a:cs typeface="Times New Roman" panose="02020603050405020304" pitchFamily="18" charset="0"/>
              </a:rPr>
              <a:t>rejected by the rabbis</a:t>
            </a:r>
            <a:r>
              <a:rPr lang="en-US" sz="1100" i="1" dirty="0">
                <a:solidFill>
                  <a:srgbClr val="000000"/>
                </a:solidFill>
                <a:effectLst/>
                <a:ea typeface="Calibri" panose="020F0502020204030204" pitchFamily="34" charset="0"/>
                <a:cs typeface="Times New Roman" panose="02020603050405020304" pitchFamily="18" charset="0"/>
              </a:rPr>
              <a:t> when seeking support for naming ceremonies, conversation (ex wife), and membership because we </a:t>
            </a:r>
            <a:r>
              <a:rPr lang="en-US" sz="1100" b="1" i="1" dirty="0">
                <a:solidFill>
                  <a:srgbClr val="000000"/>
                </a:solidFill>
                <a:effectLst/>
                <a:ea typeface="Calibri" panose="020F0502020204030204" pitchFamily="34" charset="0"/>
                <a:cs typeface="Times New Roman" panose="02020603050405020304" pitchFamily="18" charset="0"/>
              </a:rPr>
              <a:t>weren’t considered Jewish enough</a:t>
            </a:r>
            <a:r>
              <a:rPr lang="en-US" sz="1100" i="1" dirty="0">
                <a:solidFill>
                  <a:srgbClr val="000000"/>
                </a:solidFill>
                <a:effectLst/>
                <a:ea typeface="Calibri" panose="020F0502020204030204" pitchFamily="34" charset="0"/>
                <a:cs typeface="Times New Roman" panose="02020603050405020304" pitchFamily="18" charset="0"/>
              </a:rPr>
              <a:t> (reconstruction, conservative, orthodox). My </a:t>
            </a:r>
            <a:r>
              <a:rPr lang="en-US" sz="1100" b="1" i="1" dirty="0">
                <a:solidFill>
                  <a:srgbClr val="000000"/>
                </a:solidFill>
                <a:effectLst/>
                <a:ea typeface="Calibri" panose="020F0502020204030204" pitchFamily="34" charset="0"/>
                <a:cs typeface="Times New Roman" panose="02020603050405020304" pitchFamily="18" charset="0"/>
              </a:rPr>
              <a:t>attempts at joining Jewish communities has felt forced and uncomfortable</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32" name="Speech Bubble: Rectangle 31">
            <a:extLst>
              <a:ext uri="{FF2B5EF4-FFF2-40B4-BE49-F238E27FC236}">
                <a16:creationId xmlns:a16="http://schemas.microsoft.com/office/drawing/2014/main" id="{2BDE735F-E0FB-4DCC-8535-0B18A3DD4917}"/>
              </a:ext>
            </a:extLst>
          </p:cNvPr>
          <p:cNvSpPr/>
          <p:nvPr/>
        </p:nvSpPr>
        <p:spPr>
          <a:xfrm>
            <a:off x="349850" y="1659385"/>
            <a:ext cx="2918460" cy="1017270"/>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“My son and I are almost always </a:t>
            </a:r>
            <a:r>
              <a:rPr lang="en-US" sz="1100" b="1" i="1" dirty="0">
                <a:solidFill>
                  <a:srgbClr val="000000"/>
                </a:solidFill>
                <a:effectLst/>
                <a:ea typeface="Calibri" panose="020F0502020204030204" pitchFamily="34" charset="0"/>
                <a:cs typeface="Times New Roman" panose="02020603050405020304" pitchFamily="18" charset="0"/>
              </a:rPr>
              <a:t>rejected because I am not Jewish and my son is half, actually not even because his mother is not Jewish</a:t>
            </a:r>
            <a:r>
              <a:rPr lang="en-US" sz="1100" i="1" dirty="0">
                <a:solidFill>
                  <a:srgbClr val="000000"/>
                </a:solidFill>
                <a:effectLst/>
                <a:ea typeface="Calibri" panose="020F0502020204030204" pitchFamily="34" charset="0"/>
                <a:cs typeface="Times New Roman" panose="02020603050405020304" pitchFamily="18" charset="0"/>
              </a:rPr>
              <a:t>. It is sad for my husband because we are rejected so much, he </a:t>
            </a:r>
            <a:r>
              <a:rPr lang="en-US" sz="1100" b="1" i="1" dirty="0">
                <a:solidFill>
                  <a:srgbClr val="000000"/>
                </a:solidFill>
                <a:effectLst/>
                <a:ea typeface="Calibri" panose="020F0502020204030204" pitchFamily="34" charset="0"/>
                <a:cs typeface="Times New Roman" panose="02020603050405020304" pitchFamily="18" charset="0"/>
              </a:rPr>
              <a:t>has trouble connecting</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33" name="Speech Bubble: Rectangle 32">
            <a:extLst>
              <a:ext uri="{FF2B5EF4-FFF2-40B4-BE49-F238E27FC236}">
                <a16:creationId xmlns:a16="http://schemas.microsoft.com/office/drawing/2014/main" id="{F00EA49A-F025-4D2E-ADB6-7743BCF53033}"/>
              </a:ext>
            </a:extLst>
          </p:cNvPr>
          <p:cNvSpPr/>
          <p:nvPr/>
        </p:nvSpPr>
        <p:spPr>
          <a:xfrm>
            <a:off x="3428665" y="1646742"/>
            <a:ext cx="2964180" cy="1002030"/>
          </a:xfrm>
          <a:prstGeom prst="wedgeRectCallout">
            <a:avLst>
              <a:gd name="adj1" fmla="val 1664"/>
              <a:gd name="adj2" fmla="val 617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“People are closed minded and </a:t>
            </a:r>
            <a:r>
              <a:rPr lang="en-US" sz="1100" b="1" i="1" dirty="0">
                <a:solidFill>
                  <a:srgbClr val="000000"/>
                </a:solidFill>
                <a:effectLst/>
                <a:ea typeface="Calibri" panose="020F0502020204030204" pitchFamily="34" charset="0"/>
                <a:cs typeface="Times New Roman" panose="02020603050405020304" pitchFamily="18" charset="0"/>
              </a:rPr>
              <a:t>unaccepting</a:t>
            </a:r>
            <a:r>
              <a:rPr lang="en-US" sz="1100" i="1" dirty="0">
                <a:solidFill>
                  <a:srgbClr val="000000"/>
                </a:solidFill>
                <a:effectLst/>
                <a:ea typeface="Calibri" panose="020F0502020204030204" pitchFamily="34" charset="0"/>
                <a:cs typeface="Times New Roman" panose="02020603050405020304" pitchFamily="18" charset="0"/>
              </a:rPr>
              <a:t>. It makes it very </a:t>
            </a:r>
            <a:r>
              <a:rPr lang="en-US" sz="1100" b="1" i="1" dirty="0">
                <a:solidFill>
                  <a:srgbClr val="000000"/>
                </a:solidFill>
                <a:effectLst/>
                <a:ea typeface="Calibri" panose="020F0502020204030204" pitchFamily="34" charset="0"/>
                <a:cs typeface="Times New Roman" panose="02020603050405020304" pitchFamily="18" charset="0"/>
              </a:rPr>
              <a:t>hard for my non-Jewish husband to feel welcomed</a:t>
            </a:r>
            <a:r>
              <a:rPr lang="en-US" sz="1100" i="1" dirty="0">
                <a:solidFill>
                  <a:srgbClr val="000000"/>
                </a:solidFill>
                <a:effectLst/>
                <a:ea typeface="Calibri" panose="020F0502020204030204" pitchFamily="34" charset="0"/>
                <a:cs typeface="Times New Roman" panose="02020603050405020304" pitchFamily="18" charset="0"/>
              </a:rPr>
              <a:t>. His comfort is more important to me than forcing the religion in my family. It’s </a:t>
            </a:r>
            <a:r>
              <a:rPr lang="en-US" sz="1100" b="1" i="1" dirty="0">
                <a:solidFill>
                  <a:srgbClr val="000000"/>
                </a:solidFill>
                <a:effectLst/>
                <a:ea typeface="Calibri" panose="020F0502020204030204" pitchFamily="34" charset="0"/>
                <a:cs typeface="Times New Roman" panose="02020603050405020304" pitchFamily="18" charset="0"/>
              </a:rPr>
              <a:t>very sad, frustrating</a:t>
            </a:r>
            <a:r>
              <a:rPr lang="en-US" sz="1100" i="1" dirty="0">
                <a:solidFill>
                  <a:srgbClr val="000000"/>
                </a:solidFill>
                <a:effectLst/>
                <a:ea typeface="Calibri" panose="020F0502020204030204" pitchFamily="34" charset="0"/>
                <a:cs typeface="Times New Roman" panose="02020603050405020304" pitchFamily="18" charset="0"/>
              </a:rPr>
              <a:t> and unfortunate.”</a:t>
            </a:r>
            <a:endParaRPr lang="en-US" sz="1100" dirty="0">
              <a:effectLst/>
              <a:ea typeface="Calibri" panose="020F0502020204030204" pitchFamily="34" charset="0"/>
              <a:cs typeface="Times New Roman" panose="02020603050405020304" pitchFamily="18" charset="0"/>
            </a:endParaRPr>
          </a:p>
        </p:txBody>
      </p:sp>
      <p:sp>
        <p:nvSpPr>
          <p:cNvPr id="34" name="Speech Bubble: Rectangle 33">
            <a:extLst>
              <a:ext uri="{FF2B5EF4-FFF2-40B4-BE49-F238E27FC236}">
                <a16:creationId xmlns:a16="http://schemas.microsoft.com/office/drawing/2014/main" id="{0769C380-3780-49D4-87AA-EA8909A6AACA}"/>
              </a:ext>
            </a:extLst>
          </p:cNvPr>
          <p:cNvSpPr/>
          <p:nvPr/>
        </p:nvSpPr>
        <p:spPr>
          <a:xfrm>
            <a:off x="6553200" y="1655575"/>
            <a:ext cx="2168227" cy="782825"/>
          </a:xfrm>
          <a:prstGeom prst="wedgeRectCallout">
            <a:avLst>
              <a:gd name="adj1" fmla="val 867"/>
              <a:gd name="adj2" fmla="val 6126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“Synagogue says they are welcoming of</a:t>
            </a:r>
            <a:r>
              <a:rPr lang="en-US" sz="1100" b="1" i="1" dirty="0">
                <a:solidFill>
                  <a:srgbClr val="000000"/>
                </a:solidFill>
                <a:effectLst/>
                <a:ea typeface="Calibri" panose="020F0502020204030204" pitchFamily="34" charset="0"/>
                <a:cs typeface="Times New Roman" panose="02020603050405020304" pitchFamily="18" charset="0"/>
              </a:rPr>
              <a:t> interfaith couples</a:t>
            </a:r>
            <a:r>
              <a:rPr lang="en-US" sz="1100" i="1" dirty="0">
                <a:solidFill>
                  <a:srgbClr val="000000"/>
                </a:solidFill>
                <a:effectLst/>
                <a:ea typeface="Calibri" panose="020F0502020204030204" pitchFamily="34" charset="0"/>
                <a:cs typeface="Times New Roman" panose="02020603050405020304" pitchFamily="18" charset="0"/>
              </a:rPr>
              <a:t>, but my </a:t>
            </a:r>
            <a:r>
              <a:rPr lang="en-US" sz="1100" b="1" i="1" dirty="0">
                <a:solidFill>
                  <a:srgbClr val="000000"/>
                </a:solidFill>
                <a:effectLst/>
                <a:ea typeface="Calibri" panose="020F0502020204030204" pitchFamily="34" charset="0"/>
                <a:cs typeface="Times New Roman" panose="02020603050405020304" pitchFamily="18" charset="0"/>
              </a:rPr>
              <a:t>spouse does not feel welcome, supported or included</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35" name="Speech Bubble: Rectangle 34">
            <a:extLst>
              <a:ext uri="{FF2B5EF4-FFF2-40B4-BE49-F238E27FC236}">
                <a16:creationId xmlns:a16="http://schemas.microsoft.com/office/drawing/2014/main" id="{9A73E462-E93A-40C7-92A5-F781B1025BFF}"/>
              </a:ext>
            </a:extLst>
          </p:cNvPr>
          <p:cNvSpPr/>
          <p:nvPr/>
        </p:nvSpPr>
        <p:spPr>
          <a:xfrm>
            <a:off x="2928491" y="4734448"/>
            <a:ext cx="3345909" cy="956234"/>
          </a:xfrm>
          <a:prstGeom prst="wedgeRectCallout">
            <a:avLst>
              <a:gd name="adj1" fmla="val -2226"/>
              <a:gd name="adj2" fmla="val 605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“Denver Jewish community </a:t>
            </a:r>
            <a:r>
              <a:rPr lang="en-US" sz="1100" b="1" i="1" dirty="0">
                <a:solidFill>
                  <a:srgbClr val="000000"/>
                </a:solidFill>
                <a:effectLst/>
                <a:ea typeface="Calibri" panose="020F0502020204030204" pitchFamily="34" charset="0"/>
                <a:cs typeface="Times New Roman" panose="02020603050405020304" pitchFamily="18" charset="0"/>
              </a:rPr>
              <a:t>is extremely segmented</a:t>
            </a:r>
            <a:r>
              <a:rPr lang="en-US" sz="1100" i="1" dirty="0">
                <a:solidFill>
                  <a:srgbClr val="000000"/>
                </a:solidFill>
                <a:effectLst/>
                <a:ea typeface="Calibri" panose="020F0502020204030204" pitchFamily="34" charset="0"/>
                <a:cs typeface="Times New Roman" panose="02020603050405020304" pitchFamily="18" charset="0"/>
              </a:rPr>
              <a:t> and </a:t>
            </a:r>
            <a:r>
              <a:rPr lang="en-US" sz="1100" b="1" i="1" dirty="0">
                <a:solidFill>
                  <a:srgbClr val="000000"/>
                </a:solidFill>
                <a:effectLst/>
                <a:ea typeface="Calibri" panose="020F0502020204030204" pitchFamily="34" charset="0"/>
                <a:cs typeface="Times New Roman" panose="02020603050405020304" pitchFamily="18" charset="0"/>
              </a:rPr>
              <a:t>very closed to accepting new people</a:t>
            </a:r>
            <a:r>
              <a:rPr lang="en-US" sz="1100" i="1" dirty="0">
                <a:solidFill>
                  <a:srgbClr val="000000"/>
                </a:solidFill>
                <a:effectLst/>
                <a:ea typeface="Calibri" panose="020F0502020204030204" pitchFamily="34" charset="0"/>
                <a:cs typeface="Times New Roman" panose="02020603050405020304" pitchFamily="18" charset="0"/>
              </a:rPr>
              <a:t> and families from alternative backgrounds. </a:t>
            </a:r>
            <a:r>
              <a:rPr lang="en-US" sz="1100" b="1" i="1" dirty="0">
                <a:solidFill>
                  <a:srgbClr val="000000"/>
                </a:solidFill>
                <a:effectLst/>
                <a:ea typeface="Calibri" panose="020F0502020204030204" pitchFamily="34" charset="0"/>
                <a:cs typeface="Times New Roman" panose="02020603050405020304" pitchFamily="18" charset="0"/>
              </a:rPr>
              <a:t>Interfaith families have a difficult time finding programs and opportunities where they aren't made to feel like outsiders</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36" name="Speech Bubble: Rectangle 35">
            <a:extLst>
              <a:ext uri="{FF2B5EF4-FFF2-40B4-BE49-F238E27FC236}">
                <a16:creationId xmlns:a16="http://schemas.microsoft.com/office/drawing/2014/main" id="{BE2E6BCC-7747-4469-B6C1-0C6B659D669F}"/>
              </a:ext>
            </a:extLst>
          </p:cNvPr>
          <p:cNvSpPr/>
          <p:nvPr/>
        </p:nvSpPr>
        <p:spPr>
          <a:xfrm>
            <a:off x="6511121" y="2615294"/>
            <a:ext cx="2252383" cy="774455"/>
          </a:xfrm>
          <a:prstGeom prst="wedgeRectCallout">
            <a:avLst>
              <a:gd name="adj1" fmla="val 3300"/>
              <a:gd name="adj2" fmla="val 622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“My father is Jewish but I was </a:t>
            </a:r>
            <a:r>
              <a:rPr lang="en-US" sz="1100" b="1" i="1" dirty="0">
                <a:solidFill>
                  <a:srgbClr val="000000"/>
                </a:solidFill>
                <a:effectLst/>
                <a:ea typeface="Calibri" panose="020F0502020204030204" pitchFamily="34" charset="0"/>
                <a:cs typeface="Times New Roman" panose="02020603050405020304" pitchFamily="18" charset="0"/>
              </a:rPr>
              <a:t>not raised Jewish</a:t>
            </a:r>
            <a:r>
              <a:rPr lang="en-US" sz="1100" i="1" dirty="0">
                <a:solidFill>
                  <a:srgbClr val="000000"/>
                </a:solidFill>
                <a:effectLst/>
                <a:ea typeface="Calibri" panose="020F0502020204030204" pitchFamily="34" charset="0"/>
                <a:cs typeface="Times New Roman" panose="02020603050405020304" pitchFamily="18" charset="0"/>
              </a:rPr>
              <a:t>. People aren't always terribly welcoming and </a:t>
            </a:r>
            <a:r>
              <a:rPr lang="en-US" sz="1100" b="1" i="1" dirty="0">
                <a:solidFill>
                  <a:srgbClr val="000000"/>
                </a:solidFill>
                <a:effectLst/>
                <a:ea typeface="Calibri" panose="020F0502020204030204" pitchFamily="34" charset="0"/>
                <a:cs typeface="Times New Roman" panose="02020603050405020304" pitchFamily="18" charset="0"/>
              </a:rPr>
              <a:t>question why I'm there</a:t>
            </a:r>
            <a:r>
              <a:rPr lang="en-US" sz="1100" i="1" dirty="0">
                <a:solidFill>
                  <a:srgbClr val="000000"/>
                </a:solidFill>
                <a:effectLst/>
                <a:ea typeface="Calibri" panose="020F0502020204030204" pitchFamily="34" charset="0"/>
                <a:cs typeface="Times New Roman" panose="02020603050405020304" pitchFamily="18" charset="0"/>
              </a:rPr>
              <a:t> quite a bit.”</a:t>
            </a:r>
            <a:endParaRPr lang="en-US" sz="1100" dirty="0">
              <a:effectLst/>
              <a:ea typeface="Calibri" panose="020F0502020204030204" pitchFamily="34" charset="0"/>
              <a:cs typeface="Times New Roman" panose="02020603050405020304" pitchFamily="18" charset="0"/>
            </a:endParaRPr>
          </a:p>
        </p:txBody>
      </p:sp>
      <p:sp>
        <p:nvSpPr>
          <p:cNvPr id="37" name="Speech Bubble: Rectangle 36">
            <a:extLst>
              <a:ext uri="{FF2B5EF4-FFF2-40B4-BE49-F238E27FC236}">
                <a16:creationId xmlns:a16="http://schemas.microsoft.com/office/drawing/2014/main" id="{92CB9A49-3315-43EF-BBA7-9A2BCA50A184}"/>
              </a:ext>
            </a:extLst>
          </p:cNvPr>
          <p:cNvSpPr/>
          <p:nvPr/>
        </p:nvSpPr>
        <p:spPr>
          <a:xfrm>
            <a:off x="2771440" y="5889335"/>
            <a:ext cx="3538145" cy="730204"/>
          </a:xfrm>
          <a:prstGeom prst="wedgeRectCallout">
            <a:avLst>
              <a:gd name="adj1" fmla="val 161"/>
              <a:gd name="adj2" fmla="val 594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“As a </a:t>
            </a:r>
            <a:r>
              <a:rPr lang="en-US" sz="1100" b="1" i="1" dirty="0">
                <a:solidFill>
                  <a:srgbClr val="000000"/>
                </a:solidFill>
                <a:effectLst/>
                <a:ea typeface="Calibri" panose="020F0502020204030204" pitchFamily="34" charset="0"/>
                <a:cs typeface="Times New Roman" panose="02020603050405020304" pitchFamily="18" charset="0"/>
              </a:rPr>
              <a:t>convert</a:t>
            </a:r>
            <a:r>
              <a:rPr lang="en-US" sz="1100" i="1" dirty="0">
                <a:solidFill>
                  <a:srgbClr val="000000"/>
                </a:solidFill>
                <a:effectLst/>
                <a:ea typeface="Calibri" panose="020F0502020204030204" pitchFamily="34" charset="0"/>
                <a:cs typeface="Times New Roman" panose="02020603050405020304" pitchFamily="18" charset="0"/>
              </a:rPr>
              <a:t>, I found the </a:t>
            </a:r>
            <a:r>
              <a:rPr lang="en-US" sz="1100" b="1" i="1" dirty="0">
                <a:solidFill>
                  <a:srgbClr val="000000"/>
                </a:solidFill>
                <a:effectLst/>
                <a:ea typeface="Calibri" panose="020F0502020204030204" pitchFamily="34" charset="0"/>
                <a:cs typeface="Times New Roman" panose="02020603050405020304" pitchFamily="18" charset="0"/>
              </a:rPr>
              <a:t>community regards me with suspicion</a:t>
            </a:r>
            <a:r>
              <a:rPr lang="en-US" sz="1100" i="1" dirty="0">
                <a:solidFill>
                  <a:srgbClr val="000000"/>
                </a:solidFill>
                <a:effectLst/>
                <a:ea typeface="Calibri" panose="020F0502020204030204" pitchFamily="34" charset="0"/>
                <a:cs typeface="Times New Roman" panose="02020603050405020304" pitchFamily="18" charset="0"/>
              </a:rPr>
              <a:t> rather than welcome. That’s </a:t>
            </a:r>
            <a:r>
              <a:rPr lang="en-US" sz="1100" b="1" i="1" dirty="0">
                <a:solidFill>
                  <a:srgbClr val="000000"/>
                </a:solidFill>
                <a:effectLst/>
                <a:ea typeface="Calibri" panose="020F0502020204030204" pitchFamily="34" charset="0"/>
                <a:cs typeface="Times New Roman" panose="02020603050405020304" pitchFamily="18" charset="0"/>
              </a:rPr>
              <a:t>made my integration into the community difficult</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58148D4A-20A8-40F3-8FD0-BD14059552B6}"/>
              </a:ext>
            </a:extLst>
          </p:cNvPr>
          <p:cNvSpPr/>
          <p:nvPr/>
        </p:nvSpPr>
        <p:spPr>
          <a:xfrm>
            <a:off x="349850" y="4932811"/>
            <a:ext cx="2362200" cy="1028700"/>
          </a:xfrm>
          <a:prstGeom prst="wedgeRectCallout">
            <a:avLst>
              <a:gd name="adj1" fmla="val -6442"/>
              <a:gd name="adj2" fmla="val 601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“As an </a:t>
            </a:r>
            <a:r>
              <a:rPr lang="en-US" sz="1100" b="1" i="1">
                <a:solidFill>
                  <a:srgbClr val="000000"/>
                </a:solidFill>
                <a:effectLst/>
                <a:ea typeface="Calibri" panose="020F0502020204030204" pitchFamily="34" charset="0"/>
                <a:cs typeface="Times New Roman" panose="02020603050405020304" pitchFamily="18" charset="0"/>
              </a:rPr>
              <a:t>interfaith couple</a:t>
            </a:r>
            <a:r>
              <a:rPr lang="en-US" sz="1100" i="1">
                <a:solidFill>
                  <a:srgbClr val="000000"/>
                </a:solidFill>
                <a:effectLst/>
                <a:ea typeface="Calibri" panose="020F0502020204030204" pitchFamily="34" charset="0"/>
                <a:cs typeface="Times New Roman" panose="02020603050405020304" pitchFamily="18" charset="0"/>
              </a:rPr>
              <a:t>, it's been our experience that other community and legacy organizations are </a:t>
            </a:r>
            <a:r>
              <a:rPr lang="en-US" sz="1100" b="1" i="1">
                <a:solidFill>
                  <a:srgbClr val="000000"/>
                </a:solidFill>
                <a:effectLst/>
                <a:ea typeface="Calibri" panose="020F0502020204030204" pitchFamily="34" charset="0"/>
                <a:cs typeface="Times New Roman" panose="02020603050405020304" pitchFamily="18" charset="0"/>
              </a:rPr>
              <a:t>not open to non-Jewish participants</a:t>
            </a:r>
            <a:r>
              <a:rPr lang="en-US" sz="1100" i="1">
                <a:solidFill>
                  <a:srgbClr val="000000"/>
                </a:solidFill>
                <a:effectLst/>
                <a:ea typeface="Calibri" panose="020F0502020204030204" pitchFamily="34" charset="0"/>
                <a:cs typeface="Times New Roman" panose="02020603050405020304" pitchFamily="18" charset="0"/>
              </a:rPr>
              <a:t>, and even </a:t>
            </a:r>
            <a:r>
              <a:rPr lang="en-US" sz="1100" b="1" i="1">
                <a:solidFill>
                  <a:srgbClr val="000000"/>
                </a:solidFill>
                <a:effectLst/>
                <a:ea typeface="Calibri" panose="020F0502020204030204" pitchFamily="34" charset="0"/>
                <a:cs typeface="Times New Roman" panose="02020603050405020304" pitchFamily="18" charset="0"/>
              </a:rPr>
              <a:t>critical of our lifestyle</a:t>
            </a:r>
            <a:r>
              <a:rPr lang="en-US" sz="11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13" name="Speech Bubble: Rectangle 12">
            <a:extLst>
              <a:ext uri="{FF2B5EF4-FFF2-40B4-BE49-F238E27FC236}">
                <a16:creationId xmlns:a16="http://schemas.microsoft.com/office/drawing/2014/main" id="{687B8F18-6E9C-431B-9417-93BBC07E0D93}"/>
              </a:ext>
            </a:extLst>
          </p:cNvPr>
          <p:cNvSpPr/>
          <p:nvPr/>
        </p:nvSpPr>
        <p:spPr>
          <a:xfrm>
            <a:off x="6392845" y="3586365"/>
            <a:ext cx="2404783" cy="2966835"/>
          </a:xfrm>
          <a:prstGeom prst="wedgeRectCallout">
            <a:avLst>
              <a:gd name="adj1" fmla="val -3863"/>
              <a:gd name="adj2" fmla="val 567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“Was member of temple in Denver for decades, raised my daughter Jewish/Bat Mitzvah, volunteered. After divorce and daughter off to college, I tried to develop new friendships and join Jewish activities. I was </a:t>
            </a:r>
            <a:r>
              <a:rPr lang="en-US" sz="1100" b="1" i="1" dirty="0">
                <a:solidFill>
                  <a:srgbClr val="000000"/>
                </a:solidFill>
                <a:effectLst/>
                <a:ea typeface="Calibri" panose="020F0502020204030204" pitchFamily="34" charset="0"/>
                <a:cs typeface="Times New Roman" panose="02020603050405020304" pitchFamily="18" charset="0"/>
              </a:rPr>
              <a:t>rebuffed, ignored </a:t>
            </a:r>
            <a:r>
              <a:rPr lang="en-US" sz="1100" i="1" dirty="0">
                <a:solidFill>
                  <a:srgbClr val="000000"/>
                </a:solidFill>
                <a:effectLst/>
                <a:ea typeface="Calibri" panose="020F0502020204030204" pitchFamily="34" charset="0"/>
                <a:cs typeface="Times New Roman" panose="02020603050405020304" pitchFamily="18" charset="0"/>
              </a:rPr>
              <a:t>and phone calls not returned.  I attended other Jewish org/temples and was </a:t>
            </a:r>
            <a:r>
              <a:rPr lang="en-US" sz="1100" b="1" i="1" dirty="0">
                <a:solidFill>
                  <a:srgbClr val="000000"/>
                </a:solidFill>
                <a:effectLst/>
                <a:ea typeface="Calibri" panose="020F0502020204030204" pitchFamily="34" charset="0"/>
                <a:cs typeface="Times New Roman" panose="02020603050405020304" pitchFamily="18" charset="0"/>
              </a:rPr>
              <a:t>not welcomed, warmly</a:t>
            </a:r>
            <a:r>
              <a:rPr lang="en-US" sz="1100" i="1" dirty="0">
                <a:solidFill>
                  <a:srgbClr val="000000"/>
                </a:solidFill>
                <a:effectLst/>
                <a:ea typeface="Calibri" panose="020F0502020204030204" pitchFamily="34" charset="0"/>
                <a:cs typeface="Times New Roman" panose="02020603050405020304" pitchFamily="18" charset="0"/>
              </a:rPr>
              <a:t>. I felt tolerated. </a:t>
            </a:r>
            <a:r>
              <a:rPr lang="en-US" sz="1100" i="1" dirty="0">
                <a:solidFill>
                  <a:srgbClr val="000000"/>
                </a:solidFill>
                <a:ea typeface="Calibri" panose="020F0502020204030204" pitchFamily="34" charset="0"/>
                <a:cs typeface="Times New Roman" panose="02020603050405020304" pitchFamily="18" charset="0"/>
              </a:rPr>
              <a:t>O</a:t>
            </a:r>
            <a:r>
              <a:rPr lang="en-US" sz="1100" i="1" dirty="0">
                <a:solidFill>
                  <a:srgbClr val="000000"/>
                </a:solidFill>
                <a:effectLst/>
                <a:ea typeface="Calibri" panose="020F0502020204030204" pitchFamily="34" charset="0"/>
                <a:cs typeface="Times New Roman" panose="02020603050405020304" pitchFamily="18" charset="0"/>
              </a:rPr>
              <a:t>nly one </a:t>
            </a:r>
            <a:r>
              <a:rPr lang="en-US" sz="1100" b="1" i="1" dirty="0">
                <a:solidFill>
                  <a:srgbClr val="000000"/>
                </a:solidFill>
                <a:effectLst/>
                <a:ea typeface="Calibri" panose="020F0502020204030204" pitchFamily="34" charset="0"/>
                <a:cs typeface="Times New Roman" panose="02020603050405020304" pitchFamily="18" charset="0"/>
              </a:rPr>
              <a:t>explanation:  I converted</a:t>
            </a:r>
            <a:r>
              <a:rPr lang="en-US" sz="1100" i="1" dirty="0">
                <a:solidFill>
                  <a:srgbClr val="000000"/>
                </a:solidFill>
                <a:effectLst/>
                <a:ea typeface="Calibri" panose="020F0502020204030204" pitchFamily="34" charset="0"/>
                <a:cs typeface="Times New Roman" panose="02020603050405020304" pitchFamily="18" charset="0"/>
              </a:rPr>
              <a:t>. Found myself </a:t>
            </a:r>
            <a:r>
              <a:rPr lang="en-US" sz="1100" b="1" i="1" dirty="0">
                <a:solidFill>
                  <a:srgbClr val="000000"/>
                </a:solidFill>
                <a:effectLst/>
                <a:ea typeface="Calibri" panose="020F0502020204030204" pitchFamily="34" charset="0"/>
                <a:cs typeface="Times New Roman" panose="02020603050405020304" pitchFamily="18" charset="0"/>
              </a:rPr>
              <a:t>without any connection to a life I had built around Judaism</a:t>
            </a:r>
            <a:r>
              <a:rPr lang="en-US" sz="1100" i="1" dirty="0">
                <a:solidFill>
                  <a:srgbClr val="000000"/>
                </a:solidFill>
                <a:effectLst/>
                <a:ea typeface="Calibri" panose="020F0502020204030204" pitchFamily="34" charset="0"/>
                <a:cs typeface="Times New Roman" panose="02020603050405020304" pitchFamily="18" charset="0"/>
              </a:rPr>
              <a:t>, hosting all the holidays, volunteering at temple, attending services</a:t>
            </a:r>
            <a:r>
              <a:rPr lang="en-US" sz="1100" i="1" dirty="0">
                <a:solidFill>
                  <a:srgbClr val="000000"/>
                </a:solidFill>
                <a:ea typeface="Calibri" panose="020F0502020204030204" pitchFamily="34" charset="0"/>
                <a:cs typeface="Times New Roman" panose="02020603050405020304" pitchFamily="18" charset="0"/>
              </a:rPr>
              <a:t> - </a:t>
            </a:r>
            <a:r>
              <a:rPr lang="en-US" sz="1100" i="1" dirty="0">
                <a:solidFill>
                  <a:srgbClr val="000000"/>
                </a:solidFill>
                <a:effectLst/>
                <a:ea typeface="Calibri" panose="020F0502020204030204" pitchFamily="34" charset="0"/>
                <a:cs typeface="Times New Roman" panose="02020603050405020304" pitchFamily="18" charset="0"/>
              </a:rPr>
              <a:t>the </a:t>
            </a:r>
            <a:r>
              <a:rPr lang="en-US" sz="1100" b="1" i="1" dirty="0">
                <a:solidFill>
                  <a:srgbClr val="000000"/>
                </a:solidFill>
                <a:effectLst/>
                <a:ea typeface="Calibri" panose="020F0502020204030204" pitchFamily="34" charset="0"/>
                <a:cs typeface="Times New Roman" panose="02020603050405020304" pitchFamily="18" charset="0"/>
              </a:rPr>
              <a:t>most disappointing experience of my life</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4" name="Slide Number Placeholder 3">
            <a:extLst>
              <a:ext uri="{FF2B5EF4-FFF2-40B4-BE49-F238E27FC236}">
                <a16:creationId xmlns:a16="http://schemas.microsoft.com/office/drawing/2014/main" id="{7E5554CA-729D-410C-B240-FA79EBED3340}"/>
              </a:ext>
            </a:extLst>
          </p:cNvPr>
          <p:cNvSpPr>
            <a:spLocks noGrp="1"/>
          </p:cNvSpPr>
          <p:nvPr>
            <p:ph type="sldNum" sz="quarter" idx="12"/>
          </p:nvPr>
        </p:nvSpPr>
        <p:spPr>
          <a:xfrm>
            <a:off x="7010400" y="6356350"/>
            <a:ext cx="2133600" cy="365125"/>
          </a:xfrm>
        </p:spPr>
        <p:txBody>
          <a:bodyPr/>
          <a:lstStyle/>
          <a:p>
            <a:fld id="{A7EC73D7-73A8-4CB4-88FE-3E57190CFFA6}" type="slidenum">
              <a:rPr lang="en-US" smtClean="0"/>
              <a:pPr/>
              <a:t>44</a:t>
            </a:fld>
            <a:endParaRPr lang="en-US" dirty="0"/>
          </a:p>
        </p:txBody>
      </p:sp>
    </p:spTree>
    <p:extLst>
      <p:ext uri="{BB962C8B-B14F-4D97-AF65-F5344CB8AC3E}">
        <p14:creationId xmlns:p14="http://schemas.microsoft.com/office/powerpoint/2010/main" val="3145243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effectLst/>
                <a:latin typeface="Calibri" panose="020F0502020204030204" pitchFamily="34" charset="0"/>
                <a:ea typeface="Calibri" panose="020F0502020204030204" pitchFamily="34" charset="0"/>
                <a:cs typeface="Times New Roman" panose="02020603050405020304" pitchFamily="18" charset="0"/>
              </a:rPr>
              <a:t>Do Not Feel Welcome</a:t>
            </a:r>
            <a:r>
              <a:rPr lang="en-US" sz="3200" dirty="0">
                <a:latin typeface="Calibri" panose="020F0502020204030204" pitchFamily="34" charset="0"/>
                <a:cs typeface="Times New Roman" panose="02020603050405020304" pitchFamily="18" charset="0"/>
              </a:rPr>
              <a:t>: Other</a:t>
            </a:r>
          </a:p>
        </p:txBody>
      </p:sp>
      <p:sp>
        <p:nvSpPr>
          <p:cNvPr id="14" name="Speech Bubble: Rectangle 13">
            <a:extLst>
              <a:ext uri="{FF2B5EF4-FFF2-40B4-BE49-F238E27FC236}">
                <a16:creationId xmlns:a16="http://schemas.microsoft.com/office/drawing/2014/main" id="{247DE3D0-A173-4986-8E2A-292122920FFB}"/>
              </a:ext>
            </a:extLst>
          </p:cNvPr>
          <p:cNvSpPr/>
          <p:nvPr/>
        </p:nvSpPr>
        <p:spPr>
          <a:xfrm>
            <a:off x="6824382" y="2285875"/>
            <a:ext cx="1488365" cy="523597"/>
          </a:xfrm>
          <a:prstGeom prst="wedgeRectCallout">
            <a:avLst>
              <a:gd name="adj1" fmla="val 4448"/>
              <a:gd name="adj2" fmla="val 625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a:t>
            </a:r>
            <a:r>
              <a:rPr lang="en-US" sz="1100" b="1" i="1">
                <a:solidFill>
                  <a:srgbClr val="000000"/>
                </a:solidFill>
                <a:effectLst/>
                <a:ea typeface="Calibri" panose="020F0502020204030204" pitchFamily="34" charset="0"/>
                <a:cs typeface="Times New Roman" panose="02020603050405020304" pitchFamily="18" charset="0"/>
              </a:rPr>
              <a:t>Rabbi</a:t>
            </a:r>
            <a:r>
              <a:rPr lang="en-US" sz="1100" i="1">
                <a:solidFill>
                  <a:srgbClr val="000000"/>
                </a:solidFill>
                <a:effectLst/>
                <a:ea typeface="Calibri" panose="020F0502020204030204" pitchFamily="34" charset="0"/>
                <a:cs typeface="Times New Roman" panose="02020603050405020304" pitchFamily="18" charset="0"/>
              </a:rPr>
              <a:t> [] did not make you feel welcome.</a:t>
            </a:r>
            <a:r>
              <a:rPr lang="en-US" sz="12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15" name="Speech Bubble: Rectangle 14">
            <a:extLst>
              <a:ext uri="{FF2B5EF4-FFF2-40B4-BE49-F238E27FC236}">
                <a16:creationId xmlns:a16="http://schemas.microsoft.com/office/drawing/2014/main" id="{E427261A-07BB-40D0-A0B7-C261C1897622}"/>
              </a:ext>
            </a:extLst>
          </p:cNvPr>
          <p:cNvSpPr/>
          <p:nvPr/>
        </p:nvSpPr>
        <p:spPr>
          <a:xfrm>
            <a:off x="609600" y="2659828"/>
            <a:ext cx="2487930" cy="1386840"/>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”I </a:t>
            </a:r>
            <a:r>
              <a:rPr lang="en-US" sz="1100" b="1" i="1">
                <a:solidFill>
                  <a:srgbClr val="000000"/>
                </a:solidFill>
                <a:effectLst/>
                <a:ea typeface="Calibri" panose="020F0502020204030204" pitchFamily="34" charset="0"/>
                <a:cs typeface="Times New Roman" panose="02020603050405020304" pitchFamily="18" charset="0"/>
              </a:rPr>
              <a:t>feel unaccepted by some who identify as more conservative religiously</a:t>
            </a:r>
            <a:r>
              <a:rPr lang="en-US" sz="1100" i="1">
                <a:solidFill>
                  <a:srgbClr val="000000"/>
                </a:solidFill>
                <a:effectLst/>
                <a:ea typeface="Calibri" panose="020F0502020204030204" pitchFamily="34" charset="0"/>
                <a:cs typeface="Times New Roman" panose="02020603050405020304" pitchFamily="18" charset="0"/>
              </a:rPr>
              <a:t>, and do not accept many generations of Jewish family heritage as an ethnic and cultural identity held by secular atheists, or Jewish humanists, in addition to a Religious identity.”</a:t>
            </a:r>
            <a:endParaRPr lang="en-US" sz="1100">
              <a:effectLst/>
              <a:ea typeface="Calibri" panose="020F0502020204030204" pitchFamily="34" charset="0"/>
              <a:cs typeface="Times New Roman" panose="02020603050405020304" pitchFamily="18" charset="0"/>
            </a:endParaRPr>
          </a:p>
        </p:txBody>
      </p:sp>
      <p:sp>
        <p:nvSpPr>
          <p:cNvPr id="16" name="Speech Bubble: Rectangle 15">
            <a:extLst>
              <a:ext uri="{FF2B5EF4-FFF2-40B4-BE49-F238E27FC236}">
                <a16:creationId xmlns:a16="http://schemas.microsoft.com/office/drawing/2014/main" id="{AEB433A7-D7D0-4FA6-B3E6-0534EE9D5429}"/>
              </a:ext>
            </a:extLst>
          </p:cNvPr>
          <p:cNvSpPr/>
          <p:nvPr/>
        </p:nvSpPr>
        <p:spPr>
          <a:xfrm>
            <a:off x="3292400" y="2654170"/>
            <a:ext cx="3162300" cy="1375410"/>
          </a:xfrm>
          <a:prstGeom prst="wedgeRectCallout">
            <a:avLst>
              <a:gd name="adj1" fmla="val 2387"/>
              <a:gd name="adj2" fmla="val 61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”Although all services at all synagogues </a:t>
            </a:r>
            <a:r>
              <a:rPr lang="en-US" sz="1100" b="1" i="1" dirty="0">
                <a:solidFill>
                  <a:srgbClr val="000000"/>
                </a:solidFill>
                <a:effectLst/>
                <a:ea typeface="Calibri" panose="020F0502020204030204" pitchFamily="34" charset="0"/>
                <a:cs typeface="Times New Roman" panose="02020603050405020304" pitchFamily="18" charset="0"/>
              </a:rPr>
              <a:t>state that they are all inclusive, the people are not welcoming</a:t>
            </a:r>
            <a:r>
              <a:rPr lang="en-US" sz="1100" i="1" dirty="0">
                <a:solidFill>
                  <a:srgbClr val="000000"/>
                </a:solidFill>
                <a:effectLst/>
                <a:ea typeface="Calibri" panose="020F0502020204030204" pitchFamily="34" charset="0"/>
                <a:cs typeface="Times New Roman" panose="02020603050405020304" pitchFamily="18" charset="0"/>
              </a:rPr>
              <a:t>. They act </a:t>
            </a:r>
            <a:r>
              <a:rPr lang="en-US" sz="1100" b="1" i="1" dirty="0">
                <a:solidFill>
                  <a:srgbClr val="000000"/>
                </a:solidFill>
                <a:effectLst/>
                <a:ea typeface="Calibri" panose="020F0502020204030204" pitchFamily="34" charset="0"/>
                <a:cs typeface="Times New Roman" panose="02020603050405020304" pitchFamily="18" charset="0"/>
              </a:rPr>
              <a:t>judgmental or clique-</a:t>
            </a:r>
            <a:r>
              <a:rPr lang="en-US" sz="1100" b="1" i="1" dirty="0" err="1">
                <a:solidFill>
                  <a:srgbClr val="000000"/>
                </a:solidFill>
                <a:effectLst/>
                <a:ea typeface="Calibri" panose="020F0502020204030204" pitchFamily="34" charset="0"/>
                <a:cs typeface="Times New Roman" panose="02020603050405020304" pitchFamily="18" charset="0"/>
              </a:rPr>
              <a:t>ish</a:t>
            </a:r>
            <a:r>
              <a:rPr lang="en-US" sz="1100" i="1" dirty="0">
                <a:solidFill>
                  <a:srgbClr val="000000"/>
                </a:solidFill>
                <a:effectLst/>
                <a:ea typeface="Calibri" panose="020F0502020204030204" pitchFamily="34" charset="0"/>
                <a:cs typeface="Times New Roman" panose="02020603050405020304" pitchFamily="18" charset="0"/>
              </a:rPr>
              <a:t>, and that </a:t>
            </a:r>
            <a:r>
              <a:rPr lang="en-US" sz="1100" b="1" i="1" dirty="0">
                <a:solidFill>
                  <a:srgbClr val="000000"/>
                </a:solidFill>
                <a:effectLst/>
                <a:ea typeface="Calibri" panose="020F0502020204030204" pitchFamily="34" charset="0"/>
                <a:cs typeface="Times New Roman" panose="02020603050405020304" pitchFamily="18" charset="0"/>
              </a:rPr>
              <a:t>makes me very self-conscious</a:t>
            </a:r>
            <a:r>
              <a:rPr lang="en-US" sz="1100" i="1" dirty="0">
                <a:solidFill>
                  <a:srgbClr val="000000"/>
                </a:solidFill>
                <a:effectLst/>
                <a:ea typeface="Calibri" panose="020F0502020204030204" pitchFamily="34" charset="0"/>
                <a:cs typeface="Times New Roman" panose="02020603050405020304" pitchFamily="18" charset="0"/>
              </a:rPr>
              <a:t>. I don’t need to be treated like a friend, I would just like to attend worship services without </a:t>
            </a:r>
            <a:r>
              <a:rPr lang="en-US" sz="1100" b="1" i="1" dirty="0">
                <a:solidFill>
                  <a:srgbClr val="000000"/>
                </a:solidFill>
                <a:effectLst/>
                <a:ea typeface="Calibri" panose="020F0502020204030204" pitchFamily="34" charset="0"/>
                <a:cs typeface="Times New Roman" panose="02020603050405020304" pitchFamily="18" charset="0"/>
              </a:rPr>
              <a:t>feeling like I am interfering or an outsider</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7" name="Speech Bubble: Rectangle 16">
            <a:extLst>
              <a:ext uri="{FF2B5EF4-FFF2-40B4-BE49-F238E27FC236}">
                <a16:creationId xmlns:a16="http://schemas.microsoft.com/office/drawing/2014/main" id="{506B83FE-5C0B-4288-9F83-9A1AFDAEB596}"/>
              </a:ext>
            </a:extLst>
          </p:cNvPr>
          <p:cNvSpPr/>
          <p:nvPr/>
        </p:nvSpPr>
        <p:spPr>
          <a:xfrm>
            <a:off x="6557010" y="2980426"/>
            <a:ext cx="1755737" cy="1142999"/>
          </a:xfrm>
          <a:prstGeom prst="wedgeRectCallout">
            <a:avLst>
              <a:gd name="adj1" fmla="val 4409"/>
              <a:gd name="adj2" fmla="val 589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“The community was </a:t>
            </a:r>
            <a:r>
              <a:rPr lang="en-US" sz="1100" b="1" i="1">
                <a:solidFill>
                  <a:srgbClr val="000000"/>
                </a:solidFill>
                <a:effectLst/>
                <a:ea typeface="Calibri" panose="020F0502020204030204" pitchFamily="34" charset="0"/>
                <a:cs typeface="Times New Roman" panose="02020603050405020304" pitchFamily="18" charset="0"/>
              </a:rPr>
              <a:t>extremely rude to my daughter</a:t>
            </a:r>
            <a:r>
              <a:rPr lang="en-US" sz="1100" i="1">
                <a:solidFill>
                  <a:srgbClr val="000000"/>
                </a:solidFill>
                <a:effectLst/>
                <a:ea typeface="Calibri" panose="020F0502020204030204" pitchFamily="34" charset="0"/>
                <a:cs typeface="Times New Roman" panose="02020603050405020304" pitchFamily="18" charset="0"/>
              </a:rPr>
              <a:t>. She was extremely shy and was </a:t>
            </a:r>
            <a:r>
              <a:rPr lang="en-US" sz="1100" b="1" i="1">
                <a:solidFill>
                  <a:srgbClr val="000000"/>
                </a:solidFill>
                <a:effectLst/>
                <a:ea typeface="Calibri" panose="020F0502020204030204" pitchFamily="34" charset="0"/>
                <a:cs typeface="Times New Roman" panose="02020603050405020304" pitchFamily="18" charset="0"/>
              </a:rPr>
              <a:t>very uncomfortable attending events</a:t>
            </a:r>
            <a:r>
              <a:rPr lang="en-US" sz="1100" i="1">
                <a:solidFill>
                  <a:srgbClr val="000000"/>
                </a:solidFill>
                <a:effectLst/>
                <a:ea typeface="Calibri" panose="020F0502020204030204" pitchFamily="34" charset="0"/>
                <a:cs typeface="Times New Roman" panose="02020603050405020304" pitchFamily="18" charset="0"/>
              </a:rPr>
              <a:t> with these kids.”</a:t>
            </a:r>
            <a:endParaRPr lang="en-US" sz="1100">
              <a:effectLst/>
              <a:ea typeface="Calibri" panose="020F0502020204030204" pitchFamily="34" charset="0"/>
              <a:cs typeface="Times New Roman" panose="02020603050405020304" pitchFamily="18" charset="0"/>
            </a:endParaRPr>
          </a:p>
        </p:txBody>
      </p:sp>
      <p:sp>
        <p:nvSpPr>
          <p:cNvPr id="18" name="Speech Bubble: Rectangle 17">
            <a:extLst>
              <a:ext uri="{FF2B5EF4-FFF2-40B4-BE49-F238E27FC236}">
                <a16:creationId xmlns:a16="http://schemas.microsoft.com/office/drawing/2014/main" id="{82A3EFB6-35C6-4538-9160-D20FE2B7E36A}"/>
              </a:ext>
            </a:extLst>
          </p:cNvPr>
          <p:cNvSpPr/>
          <p:nvPr/>
        </p:nvSpPr>
        <p:spPr>
          <a:xfrm>
            <a:off x="3733800" y="1382115"/>
            <a:ext cx="2853690" cy="1051560"/>
          </a:xfrm>
          <a:prstGeom prst="wedgeRectCallout">
            <a:avLst>
              <a:gd name="adj1" fmla="val 2073"/>
              <a:gd name="adj2" fmla="val 580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“My choice to not participate in Jewish life is because I am </a:t>
            </a:r>
            <a:r>
              <a:rPr lang="en-US" sz="1100" b="1" i="1">
                <a:solidFill>
                  <a:srgbClr val="000000"/>
                </a:solidFill>
                <a:effectLst/>
                <a:ea typeface="Calibri" panose="020F0502020204030204" pitchFamily="34" charset="0"/>
                <a:cs typeface="Times New Roman" panose="02020603050405020304" pitchFamily="18" charset="0"/>
              </a:rPr>
              <a:t>opposed to all religious ritual and dogma</a:t>
            </a:r>
            <a:r>
              <a:rPr lang="en-US" sz="1100" i="1">
                <a:solidFill>
                  <a:srgbClr val="000000"/>
                </a:solidFill>
                <a:effectLst/>
                <a:ea typeface="Calibri" panose="020F0502020204030204" pitchFamily="34" charset="0"/>
                <a:cs typeface="Times New Roman" panose="02020603050405020304" pitchFamily="18" charset="0"/>
              </a:rPr>
              <a:t>, especially </a:t>
            </a:r>
            <a:r>
              <a:rPr lang="en-US" sz="1100" b="1" i="1">
                <a:solidFill>
                  <a:srgbClr val="000000"/>
                </a:solidFill>
                <a:effectLst/>
                <a:ea typeface="Calibri" panose="020F0502020204030204" pitchFamily="34" charset="0"/>
                <a:cs typeface="Times New Roman" panose="02020603050405020304" pitchFamily="18" charset="0"/>
              </a:rPr>
              <a:t>Western-based </a:t>
            </a:r>
            <a:r>
              <a:rPr lang="en-US" sz="1100" i="1">
                <a:solidFill>
                  <a:srgbClr val="000000"/>
                </a:solidFill>
                <a:effectLst/>
                <a:ea typeface="Calibri" panose="020F0502020204030204" pitchFamily="34" charset="0"/>
                <a:cs typeface="Times New Roman" panose="02020603050405020304" pitchFamily="18" charset="0"/>
              </a:rPr>
              <a:t>ones, including Judaism, that</a:t>
            </a:r>
            <a:r>
              <a:rPr lang="en-US" sz="1100" b="1" i="1">
                <a:solidFill>
                  <a:srgbClr val="000000"/>
                </a:solidFill>
                <a:effectLst/>
                <a:ea typeface="Calibri" panose="020F0502020204030204" pitchFamily="34" charset="0"/>
                <a:cs typeface="Times New Roman" panose="02020603050405020304" pitchFamily="18" charset="0"/>
              </a:rPr>
              <a:t> </a:t>
            </a:r>
            <a:r>
              <a:rPr lang="en-US" sz="1100" i="1">
                <a:solidFill>
                  <a:srgbClr val="000000"/>
                </a:solidFill>
                <a:effectLst/>
                <a:ea typeface="Calibri" panose="020F0502020204030204" pitchFamily="34" charset="0"/>
                <a:cs typeface="Times New Roman" panose="02020603050405020304" pitchFamily="18" charset="0"/>
              </a:rPr>
              <a:t>tend to be</a:t>
            </a:r>
            <a:r>
              <a:rPr lang="en-US" sz="1100" b="1" i="1">
                <a:solidFill>
                  <a:srgbClr val="000000"/>
                </a:solidFill>
                <a:effectLst/>
                <a:ea typeface="Calibri" panose="020F0502020204030204" pitchFamily="34" charset="0"/>
                <a:cs typeface="Times New Roman" panose="02020603050405020304" pitchFamily="18" charset="0"/>
              </a:rPr>
              <a:t> more judgmental and less accepting of others</a:t>
            </a:r>
            <a:r>
              <a:rPr lang="en-US" sz="11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19" name="Speech Bubble: Rectangle 18">
            <a:extLst>
              <a:ext uri="{FF2B5EF4-FFF2-40B4-BE49-F238E27FC236}">
                <a16:creationId xmlns:a16="http://schemas.microsoft.com/office/drawing/2014/main" id="{9007E9AC-94C4-4A47-BC89-8A6D6153A434}"/>
              </a:ext>
            </a:extLst>
          </p:cNvPr>
          <p:cNvSpPr/>
          <p:nvPr/>
        </p:nvSpPr>
        <p:spPr>
          <a:xfrm>
            <a:off x="4808669" y="4321411"/>
            <a:ext cx="3516629" cy="642214"/>
          </a:xfrm>
          <a:prstGeom prst="wedgeRectCallout">
            <a:avLst>
              <a:gd name="adj1" fmla="val 2176"/>
              <a:gd name="adj2" fmla="val 653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Young adult groups in Denver</a:t>
            </a:r>
            <a:r>
              <a:rPr lang="en-US" sz="1100" i="1" dirty="0">
                <a:solidFill>
                  <a:srgbClr val="000000"/>
                </a:solidFill>
                <a:effectLst/>
                <a:ea typeface="Calibri" panose="020F0502020204030204" pitchFamily="34" charset="0"/>
                <a:cs typeface="Times New Roman" panose="02020603050405020304" pitchFamily="18" charset="0"/>
              </a:rPr>
              <a:t> are really </a:t>
            </a:r>
            <a:r>
              <a:rPr lang="en-US" sz="1100" b="1" i="1" dirty="0">
                <a:solidFill>
                  <a:srgbClr val="000000"/>
                </a:solidFill>
                <a:effectLst/>
                <a:ea typeface="Calibri" panose="020F0502020204030204" pitchFamily="34" charset="0"/>
                <a:cs typeface="Times New Roman" panose="02020603050405020304" pitchFamily="18" charset="0"/>
              </a:rPr>
              <a:t>unwelcoming </a:t>
            </a:r>
            <a:r>
              <a:rPr lang="en-US" sz="1100" i="1" dirty="0">
                <a:solidFill>
                  <a:srgbClr val="000000"/>
                </a:solidFill>
                <a:effectLst/>
                <a:ea typeface="Calibri" panose="020F0502020204030204" pitchFamily="34" charset="0"/>
                <a:cs typeface="Times New Roman" panose="02020603050405020304" pitchFamily="18" charset="0"/>
              </a:rPr>
              <a:t>to new people. Activities involve </a:t>
            </a:r>
            <a:r>
              <a:rPr lang="en-US" sz="1100" b="1" i="1" dirty="0">
                <a:solidFill>
                  <a:srgbClr val="000000"/>
                </a:solidFill>
                <a:effectLst/>
                <a:ea typeface="Calibri" panose="020F0502020204030204" pitchFamily="34" charset="0"/>
                <a:cs typeface="Times New Roman" panose="02020603050405020304" pitchFamily="18" charset="0"/>
              </a:rPr>
              <a:t>alcohol</a:t>
            </a:r>
            <a:r>
              <a:rPr lang="en-US" sz="1100" i="1" dirty="0">
                <a:solidFill>
                  <a:srgbClr val="000000"/>
                </a:solidFill>
                <a:effectLst/>
                <a:ea typeface="Calibri" panose="020F0502020204030204" pitchFamily="34" charset="0"/>
                <a:cs typeface="Times New Roman" panose="02020603050405020304" pitchFamily="18" charset="0"/>
              </a:rPr>
              <a:t>. Communication is confined to </a:t>
            </a:r>
            <a:r>
              <a:rPr lang="en-US" sz="1100" b="1" i="1" dirty="0">
                <a:solidFill>
                  <a:srgbClr val="000000"/>
                </a:solidFill>
                <a:effectLst/>
                <a:ea typeface="Calibri" panose="020F0502020204030204" pitchFamily="34" charset="0"/>
                <a:cs typeface="Times New Roman" panose="02020603050405020304" pitchFamily="18" charset="0"/>
              </a:rPr>
              <a:t>Facebook</a:t>
            </a:r>
            <a:r>
              <a:rPr lang="en-US" sz="1100" i="1" dirty="0">
                <a:solidFill>
                  <a:srgbClr val="000000"/>
                </a:solidFill>
                <a:effectLst/>
                <a:ea typeface="Calibri" panose="020F0502020204030204" pitchFamily="34" charset="0"/>
                <a:cs typeface="Times New Roman" panose="02020603050405020304" pitchFamily="18" charset="0"/>
              </a:rPr>
              <a:t>. I DO NOT USE FACEBOOK.”</a:t>
            </a:r>
            <a:endParaRPr lang="en-US" sz="1100" dirty="0">
              <a:effectLst/>
              <a:ea typeface="Calibri" panose="020F0502020204030204" pitchFamily="34" charset="0"/>
              <a:cs typeface="Times New Roman" panose="02020603050405020304" pitchFamily="18" charset="0"/>
            </a:endParaRPr>
          </a:p>
        </p:txBody>
      </p:sp>
      <p:sp>
        <p:nvSpPr>
          <p:cNvPr id="20" name="Speech Bubble: Rectangle 19">
            <a:extLst>
              <a:ext uri="{FF2B5EF4-FFF2-40B4-BE49-F238E27FC236}">
                <a16:creationId xmlns:a16="http://schemas.microsoft.com/office/drawing/2014/main" id="{EAD66803-C5A8-4C21-A876-E8C92FA562C4}"/>
              </a:ext>
            </a:extLst>
          </p:cNvPr>
          <p:cNvSpPr/>
          <p:nvPr/>
        </p:nvSpPr>
        <p:spPr>
          <a:xfrm>
            <a:off x="6699885" y="1368201"/>
            <a:ext cx="1668780" cy="678180"/>
          </a:xfrm>
          <a:prstGeom prst="wedgeRectCallout">
            <a:avLst>
              <a:gd name="adj1" fmla="val 3187"/>
              <a:gd name="adj2" fmla="val 627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“Have </a:t>
            </a:r>
            <a:r>
              <a:rPr lang="en-US" sz="1100" b="1" i="1" dirty="0">
                <a:solidFill>
                  <a:srgbClr val="000000"/>
                </a:solidFill>
                <a:effectLst/>
                <a:ea typeface="Calibri" panose="020F0502020204030204" pitchFamily="34" charset="0"/>
                <a:cs typeface="Times New Roman" panose="02020603050405020304" pitchFamily="18" charset="0"/>
              </a:rPr>
              <a:t>not met warm, friendly people</a:t>
            </a:r>
            <a:r>
              <a:rPr lang="en-US" sz="1100" i="1" dirty="0">
                <a:solidFill>
                  <a:srgbClr val="000000"/>
                </a:solidFill>
                <a:effectLst/>
                <a:ea typeface="Calibri" panose="020F0502020204030204" pitchFamily="34" charset="0"/>
                <a:cs typeface="Times New Roman" panose="02020603050405020304" pitchFamily="18" charset="0"/>
              </a:rPr>
              <a:t> who want to make new friends.”</a:t>
            </a:r>
            <a:endParaRPr lang="en-US" sz="1100" dirty="0">
              <a:effectLst/>
              <a:ea typeface="Calibri" panose="020F0502020204030204" pitchFamily="34" charset="0"/>
              <a:cs typeface="Times New Roman" panose="02020603050405020304" pitchFamily="18" charset="0"/>
            </a:endParaRPr>
          </a:p>
        </p:txBody>
      </p:sp>
      <p:sp>
        <p:nvSpPr>
          <p:cNvPr id="21" name="Speech Bubble: Rectangle 20">
            <a:extLst>
              <a:ext uri="{FF2B5EF4-FFF2-40B4-BE49-F238E27FC236}">
                <a16:creationId xmlns:a16="http://schemas.microsoft.com/office/drawing/2014/main" id="{21BA262B-800D-414A-8B24-4A957625BF3C}"/>
              </a:ext>
            </a:extLst>
          </p:cNvPr>
          <p:cNvSpPr/>
          <p:nvPr/>
        </p:nvSpPr>
        <p:spPr>
          <a:xfrm>
            <a:off x="609600" y="1383758"/>
            <a:ext cx="2998470" cy="1051560"/>
          </a:xfrm>
          <a:prstGeom prst="wedgeRectCallout">
            <a:avLst>
              <a:gd name="adj1" fmla="val -611"/>
              <a:gd name="adj2" fmla="val 577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 attended a synagogue for high holiday services when I first moved to Denver in hope that this would become my synagogue. I was </a:t>
            </a:r>
            <a:r>
              <a:rPr lang="en-US" sz="1100" b="1" i="1" dirty="0">
                <a:solidFill>
                  <a:srgbClr val="000000"/>
                </a:solidFill>
                <a:effectLst/>
                <a:ea typeface="Calibri" panose="020F0502020204030204" pitchFamily="34" charset="0"/>
                <a:cs typeface="Times New Roman" panose="02020603050405020304" pitchFamily="18" charset="0"/>
              </a:rPr>
              <a:t>not welcomed or acknowledged by anyone </a:t>
            </a:r>
            <a:r>
              <a:rPr lang="en-US" sz="1100" i="1" dirty="0">
                <a:solidFill>
                  <a:srgbClr val="000000"/>
                </a:solidFill>
                <a:effectLst/>
                <a:ea typeface="Calibri" panose="020F0502020204030204" pitchFamily="34" charset="0"/>
                <a:cs typeface="Times New Roman" panose="02020603050405020304" pitchFamily="18" charset="0"/>
              </a:rPr>
              <a:t>and just ended up</a:t>
            </a:r>
            <a:r>
              <a:rPr lang="en-US" sz="1100" b="1" i="1" dirty="0">
                <a:solidFill>
                  <a:srgbClr val="000000"/>
                </a:solidFill>
                <a:effectLst/>
                <a:ea typeface="Calibri" panose="020F0502020204030204" pitchFamily="34" charset="0"/>
                <a:cs typeface="Times New Roman" panose="02020603050405020304" pitchFamily="18" charset="0"/>
              </a:rPr>
              <a:t> not attending services there again</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2" name="Speech Bubble: Rectangle 21">
            <a:extLst>
              <a:ext uri="{FF2B5EF4-FFF2-40B4-BE49-F238E27FC236}">
                <a16:creationId xmlns:a16="http://schemas.microsoft.com/office/drawing/2014/main" id="{86C3717C-28E4-4EB0-BF7B-965C88285339}"/>
              </a:ext>
            </a:extLst>
          </p:cNvPr>
          <p:cNvSpPr/>
          <p:nvPr/>
        </p:nvSpPr>
        <p:spPr>
          <a:xfrm>
            <a:off x="4808669" y="5161611"/>
            <a:ext cx="3524698" cy="676424"/>
          </a:xfrm>
          <a:prstGeom prst="wedgeRectCallout">
            <a:avLst>
              <a:gd name="adj1" fmla="val 4530"/>
              <a:gd name="adj2" fmla="val 615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“In the two years I've been a member and attend services, </a:t>
            </a:r>
            <a:r>
              <a:rPr lang="en-US" sz="1100" b="1" i="1" dirty="0">
                <a:solidFill>
                  <a:srgbClr val="000000"/>
                </a:solidFill>
                <a:effectLst/>
                <a:ea typeface="Calibri" panose="020F0502020204030204" pitchFamily="34" charset="0"/>
                <a:cs typeface="Times New Roman" panose="02020603050405020304" pitchFamily="18" charset="0"/>
              </a:rPr>
              <a:t>NO ONE has invited me</a:t>
            </a:r>
            <a:r>
              <a:rPr lang="en-US" sz="1100" i="1" dirty="0">
                <a:solidFill>
                  <a:srgbClr val="000000"/>
                </a:solidFill>
                <a:effectLst/>
                <a:ea typeface="Calibri" panose="020F0502020204030204" pitchFamily="34" charset="0"/>
                <a:cs typeface="Times New Roman" panose="02020603050405020304" pitchFamily="18" charset="0"/>
              </a:rPr>
              <a:t> to a seder or shabbat meal, even after I requested home hospitality.”</a:t>
            </a:r>
            <a:endParaRPr lang="en-US" sz="1100" dirty="0">
              <a:effectLst/>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BAA16190-140C-479E-B5FA-4B0E8DCA2511}"/>
              </a:ext>
            </a:extLst>
          </p:cNvPr>
          <p:cNvSpPr/>
          <p:nvPr/>
        </p:nvSpPr>
        <p:spPr>
          <a:xfrm>
            <a:off x="609600" y="4321411"/>
            <a:ext cx="4114800" cy="1545990"/>
          </a:xfrm>
          <a:prstGeom prst="wedgeRectCallout">
            <a:avLst>
              <a:gd name="adj1" fmla="val -3863"/>
              <a:gd name="adj2" fmla="val 567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“We attended services and volunteered for one synagogue for years and found it to be very unwelcoming. The </a:t>
            </a:r>
            <a:r>
              <a:rPr lang="en-US" sz="1100" b="1" i="1">
                <a:solidFill>
                  <a:srgbClr val="000000"/>
                </a:solidFill>
                <a:effectLst/>
                <a:ea typeface="Calibri" panose="020F0502020204030204" pitchFamily="34" charset="0"/>
                <a:cs typeface="Times New Roman" panose="02020603050405020304" pitchFamily="18" charset="0"/>
              </a:rPr>
              <a:t>rabbi never approached us</a:t>
            </a:r>
            <a:r>
              <a:rPr lang="en-US" sz="1100" i="1">
                <a:solidFill>
                  <a:srgbClr val="000000"/>
                </a:solidFill>
                <a:effectLst/>
                <a:ea typeface="Calibri" panose="020F0502020204030204" pitchFamily="34" charset="0"/>
                <a:cs typeface="Times New Roman" panose="02020603050405020304" pitchFamily="18" charset="0"/>
              </a:rPr>
              <a:t> to say hello. The </a:t>
            </a:r>
            <a:r>
              <a:rPr lang="en-US" sz="1100" b="1" i="1">
                <a:solidFill>
                  <a:srgbClr val="000000"/>
                </a:solidFill>
                <a:effectLst/>
                <a:ea typeface="Calibri" panose="020F0502020204030204" pitchFamily="34" charset="0"/>
                <a:cs typeface="Times New Roman" panose="02020603050405020304" pitchFamily="18" charset="0"/>
              </a:rPr>
              <a:t>community wasn't welcoming</a:t>
            </a:r>
            <a:r>
              <a:rPr lang="en-US" sz="1100" i="1">
                <a:solidFill>
                  <a:srgbClr val="000000"/>
                </a:solidFill>
                <a:effectLst/>
                <a:ea typeface="Calibri" panose="020F0502020204030204" pitchFamily="34" charset="0"/>
                <a:cs typeface="Times New Roman" panose="02020603050405020304" pitchFamily="18" charset="0"/>
              </a:rPr>
              <a:t>. Even when volunteering, we </a:t>
            </a:r>
            <a:r>
              <a:rPr lang="en-US" sz="1100" b="1" i="1">
                <a:solidFill>
                  <a:srgbClr val="000000"/>
                </a:solidFill>
                <a:effectLst/>
                <a:ea typeface="Calibri" panose="020F0502020204030204" pitchFamily="34" charset="0"/>
                <a:cs typeface="Times New Roman" panose="02020603050405020304" pitchFamily="18" charset="0"/>
              </a:rPr>
              <a:t>never received a thank you or follow-up</a:t>
            </a:r>
            <a:r>
              <a:rPr lang="en-US" sz="1100" i="1">
                <a:solidFill>
                  <a:srgbClr val="000000"/>
                </a:solidFill>
                <a:effectLst/>
                <a:ea typeface="Calibri" panose="020F0502020204030204" pitchFamily="34" charset="0"/>
                <a:cs typeface="Times New Roman" panose="02020603050405020304" pitchFamily="18" charset="0"/>
              </a:rPr>
              <a:t>. The last time we went, we paid to attend High Holy Day services, and the only comment was, "Oh I remember your name. You used to be members." </a:t>
            </a:r>
            <a:r>
              <a:rPr lang="en-US" sz="1100" b="1" i="1">
                <a:solidFill>
                  <a:srgbClr val="000000"/>
                </a:solidFill>
                <a:effectLst/>
                <a:ea typeface="Calibri" panose="020F0502020204030204" pitchFamily="34" charset="0"/>
                <a:cs typeface="Times New Roman" panose="02020603050405020304" pitchFamily="18" charset="0"/>
              </a:rPr>
              <a:t>No outreach</a:t>
            </a:r>
            <a:r>
              <a:rPr lang="en-US" sz="1100" i="1">
                <a:solidFill>
                  <a:srgbClr val="000000"/>
                </a:solidFill>
                <a:effectLst/>
                <a:ea typeface="Calibri" panose="020F0502020204030204" pitchFamily="34" charset="0"/>
                <a:cs typeface="Times New Roman" panose="02020603050405020304" pitchFamily="18" charset="0"/>
              </a:rPr>
              <a:t> after that! We were so shocked that with all the donations we made, we </a:t>
            </a:r>
            <a:r>
              <a:rPr lang="en-US" sz="1100" b="1" i="1">
                <a:solidFill>
                  <a:srgbClr val="000000"/>
                </a:solidFill>
                <a:effectLst/>
                <a:ea typeface="Calibri" panose="020F0502020204030204" pitchFamily="34" charset="0"/>
                <a:cs typeface="Times New Roman" panose="02020603050405020304" pitchFamily="18" charset="0"/>
              </a:rPr>
              <a:t>never received any communication</a:t>
            </a:r>
            <a:r>
              <a:rPr lang="en-US" sz="11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24" name="Slide Number Placeholder 3">
            <a:extLst>
              <a:ext uri="{FF2B5EF4-FFF2-40B4-BE49-F238E27FC236}">
                <a16:creationId xmlns:a16="http://schemas.microsoft.com/office/drawing/2014/main" id="{AFC207AE-84CE-40A3-AF0D-899577E06131}"/>
              </a:ext>
            </a:extLst>
          </p:cNvPr>
          <p:cNvSpPr txBox="1">
            <a:spLocks/>
          </p:cNvSpPr>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C73D7-73A8-4CB4-88FE-3E57190CFFA6}" type="slidenum">
              <a:rPr lang="en-US" smtClean="0"/>
              <a:pPr/>
              <a:t>45</a:t>
            </a:fld>
            <a:endParaRPr lang="en-US" dirty="0"/>
          </a:p>
        </p:txBody>
      </p:sp>
    </p:spTree>
    <p:extLst>
      <p:ext uri="{BB962C8B-B14F-4D97-AF65-F5344CB8AC3E}">
        <p14:creationId xmlns:p14="http://schemas.microsoft.com/office/powerpoint/2010/main" val="168267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a:xfrm>
            <a:off x="722312" y="4406900"/>
            <a:ext cx="7888287" cy="1362075"/>
          </a:xfrm>
        </p:spPr>
        <p:txBody>
          <a:bodyPr/>
          <a:lstStyle/>
          <a:p>
            <a:r>
              <a:rPr lang="en-US" dirty="0"/>
              <a:t>OBSTACLES: inconvenient location</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46</a:t>
            </a:fld>
            <a:endParaRPr lang="en-US" dirty="0"/>
          </a:p>
        </p:txBody>
      </p:sp>
    </p:spTree>
    <p:extLst>
      <p:ext uri="{BB962C8B-B14F-4D97-AF65-F5344CB8AC3E}">
        <p14:creationId xmlns:p14="http://schemas.microsoft.com/office/powerpoint/2010/main" val="1728934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9">
            <a:extLst>
              <a:ext uri="{FF2B5EF4-FFF2-40B4-BE49-F238E27FC236}">
                <a16:creationId xmlns:a16="http://schemas.microsoft.com/office/drawing/2014/main" id="{4BDFF831-8466-4E6A-AEDD-99BCBF5A54FE}"/>
              </a:ext>
            </a:extLst>
          </p:cNvPr>
          <p:cNvSpPr>
            <a:spLocks noGrp="1"/>
          </p:cNvSpPr>
          <p:nvPr>
            <p:ph idx="1"/>
          </p:nvPr>
        </p:nvSpPr>
        <p:spPr>
          <a:xfrm>
            <a:off x="457200" y="1380566"/>
            <a:ext cx="8153400" cy="4525963"/>
          </a:xfrm>
        </p:spPr>
        <p: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Distance to and the time it takes to get to synagogues, Jewish events, etc., often exacerbated by the aggravation of traffic, parking issues, and working parents traveling with young children.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dirty="0">
                <a:effectLst/>
                <a:latin typeface="Calibri" panose="020F0502020204030204" pitchFamily="34" charset="0"/>
                <a:ea typeface="Calibri" panose="020F0502020204030204" pitchFamily="34" charset="0"/>
                <a:cs typeface="Times New Roman" panose="02020603050405020304" pitchFamily="18" charset="0"/>
              </a:rPr>
              <a:t>ransportation issues (e.g., lack of car, need to use Uber or public transportation)</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G</a:t>
            </a:r>
            <a:r>
              <a:rPr lang="en-US" sz="2000" dirty="0">
                <a:effectLst/>
                <a:latin typeface="Calibri" panose="020F0502020204030204" pitchFamily="34" charset="0"/>
                <a:ea typeface="Calibri" panose="020F0502020204030204" pitchFamily="34" charset="0"/>
                <a:cs typeface="Times New Roman" panose="02020603050405020304" pitchFamily="18" charset="0"/>
              </a:rPr>
              <a:t>eographic-specific concerns (e.g., lack of Jewish resources in the west side of Denver, Downtown Denver, Aurora, the northwest suburbs between Denver and Boulder, and Longmont).</a:t>
            </a:r>
            <a:endParaRPr lang="en-US" sz="1200" dirty="0"/>
          </a:p>
          <a:p>
            <a:endParaRPr lang="en-US" dirty="0"/>
          </a:p>
        </p:txBody>
      </p:sp>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latin typeface="Calibri" panose="020F0502020204030204" pitchFamily="34" charset="0"/>
                <a:cs typeface="Times New Roman" panose="02020603050405020304" pitchFamily="18" charset="0"/>
              </a:rPr>
              <a:t>Inconvenient Location</a:t>
            </a:r>
          </a:p>
        </p:txBody>
      </p:sp>
      <p:sp>
        <p:nvSpPr>
          <p:cNvPr id="5" name="Slide Number Placeholder 3">
            <a:extLst>
              <a:ext uri="{FF2B5EF4-FFF2-40B4-BE49-F238E27FC236}">
                <a16:creationId xmlns:a16="http://schemas.microsoft.com/office/drawing/2014/main" id="{4ACAE406-865B-4DB9-BA7A-729D7EB9279A}"/>
              </a:ext>
            </a:extLst>
          </p:cNvPr>
          <p:cNvSpPr txBox="1">
            <a:spLocks/>
          </p:cNvSpPr>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C73D7-73A8-4CB4-88FE-3E57190CFFA6}" type="slidenum">
              <a:rPr lang="en-US" smtClean="0"/>
              <a:pPr/>
              <a:t>47</a:t>
            </a:fld>
            <a:endParaRPr lang="en-US" dirty="0"/>
          </a:p>
        </p:txBody>
      </p:sp>
    </p:spTree>
    <p:extLst>
      <p:ext uri="{BB962C8B-B14F-4D97-AF65-F5344CB8AC3E}">
        <p14:creationId xmlns:p14="http://schemas.microsoft.com/office/powerpoint/2010/main" val="3994550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latin typeface="Calibri" panose="020F0502020204030204" pitchFamily="34" charset="0"/>
                <a:cs typeface="Times New Roman" panose="02020603050405020304" pitchFamily="18" charset="0"/>
              </a:rPr>
              <a:t>Inconvenient Location</a:t>
            </a:r>
          </a:p>
        </p:txBody>
      </p:sp>
      <p:sp>
        <p:nvSpPr>
          <p:cNvPr id="6" name="Speech Bubble: Rectangle 5">
            <a:extLst>
              <a:ext uri="{FF2B5EF4-FFF2-40B4-BE49-F238E27FC236}">
                <a16:creationId xmlns:a16="http://schemas.microsoft.com/office/drawing/2014/main" id="{1633EDA2-649E-46CD-8A8A-BC0CA1821E0F}"/>
              </a:ext>
            </a:extLst>
          </p:cNvPr>
          <p:cNvSpPr/>
          <p:nvPr/>
        </p:nvSpPr>
        <p:spPr>
          <a:xfrm>
            <a:off x="440807" y="4290976"/>
            <a:ext cx="4664594" cy="1652623"/>
          </a:xfrm>
          <a:prstGeom prst="wedgeRectCallout">
            <a:avLst>
              <a:gd name="adj1" fmla="val -3988"/>
              <a:gd name="adj2" fmla="val 576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“We are </a:t>
            </a:r>
            <a:r>
              <a:rPr lang="en-US" sz="1100" b="1" i="1" dirty="0">
                <a:solidFill>
                  <a:srgbClr val="000000"/>
                </a:solidFill>
                <a:effectLst/>
                <a:ea typeface="Calibri" panose="020F0502020204030204" pitchFamily="34" charset="0"/>
                <a:cs typeface="Times New Roman" panose="02020603050405020304" pitchFamily="18" charset="0"/>
              </a:rPr>
              <a:t>half-way between Denver and Boulder</a:t>
            </a:r>
            <a:r>
              <a:rPr lang="en-US" sz="1100" i="1" dirty="0">
                <a:solidFill>
                  <a:srgbClr val="000000"/>
                </a:solidFill>
                <a:effectLst/>
                <a:ea typeface="Calibri" panose="020F0502020204030204" pitchFamily="34" charset="0"/>
                <a:cs typeface="Times New Roman" panose="02020603050405020304" pitchFamily="18" charset="0"/>
              </a:rPr>
              <a:t>. To participate in most Jewish events (beyond the few events sponsored by our small congregation), we either get to drive to Southeast Denver or to Boulder. Both drives have </a:t>
            </a:r>
            <a:r>
              <a:rPr lang="en-US" sz="1100" b="1" i="1" dirty="0">
                <a:solidFill>
                  <a:srgbClr val="000000"/>
                </a:solidFill>
                <a:effectLst/>
                <a:ea typeface="Calibri" panose="020F0502020204030204" pitchFamily="34" charset="0"/>
                <a:cs typeface="Times New Roman" panose="02020603050405020304" pitchFamily="18" charset="0"/>
              </a:rPr>
              <a:t>traffic and parking issues</a:t>
            </a:r>
            <a:r>
              <a:rPr lang="en-US" sz="1100" i="1" dirty="0">
                <a:solidFill>
                  <a:srgbClr val="000000"/>
                </a:solidFill>
                <a:effectLst/>
                <a:ea typeface="Calibri" panose="020F0502020204030204" pitchFamily="34" charset="0"/>
                <a:cs typeface="Times New Roman" panose="02020603050405020304" pitchFamily="18" charset="0"/>
              </a:rPr>
              <a:t> that can quickly turn into a draining "adventure" approaching an </a:t>
            </a:r>
            <a:r>
              <a:rPr lang="en-US" sz="1100" b="1" i="1" dirty="0">
                <a:solidFill>
                  <a:srgbClr val="000000"/>
                </a:solidFill>
                <a:effectLst/>
                <a:ea typeface="Calibri" panose="020F0502020204030204" pitchFamily="34" charset="0"/>
                <a:cs typeface="Times New Roman" panose="02020603050405020304" pitchFamily="18" charset="0"/>
              </a:rPr>
              <a:t>hour in the car each way</a:t>
            </a:r>
            <a:r>
              <a:rPr lang="en-US" sz="1100" i="1" dirty="0">
                <a:solidFill>
                  <a:srgbClr val="000000"/>
                </a:solidFill>
                <a:effectLst/>
                <a:ea typeface="Calibri" panose="020F0502020204030204" pitchFamily="34" charset="0"/>
                <a:cs typeface="Times New Roman" panose="02020603050405020304" pitchFamily="18" charset="0"/>
              </a:rPr>
              <a:t>. Isn't it time for the Metro Denver Jewish community to recognize that not all Jews live at the intersection of Monaco &amp; </a:t>
            </a:r>
            <a:r>
              <a:rPr lang="en-US" sz="1100" i="1" dirty="0" err="1">
                <a:solidFill>
                  <a:srgbClr val="000000"/>
                </a:solidFill>
                <a:effectLst/>
                <a:ea typeface="Calibri" panose="020F0502020204030204" pitchFamily="34" charset="0"/>
                <a:cs typeface="Times New Roman" panose="02020603050405020304" pitchFamily="18" charset="0"/>
              </a:rPr>
              <a:t>Leetsdale</a:t>
            </a:r>
            <a:r>
              <a:rPr lang="en-US" sz="1100" i="1" dirty="0">
                <a:solidFill>
                  <a:srgbClr val="000000"/>
                </a:solidFill>
                <a:effectLst/>
                <a:ea typeface="Calibri" panose="020F0502020204030204" pitchFamily="34" charset="0"/>
                <a:cs typeface="Times New Roman" panose="02020603050405020304" pitchFamily="18" charset="0"/>
              </a:rPr>
              <a:t> or in Boulder? Seems like an opportunity exists to partner with Jewish organizations in other parts of the metro area to foster and create local programming that doesn't necessitate a </a:t>
            </a:r>
            <a:r>
              <a:rPr lang="en-US" sz="1100" b="1" i="1" dirty="0">
                <a:solidFill>
                  <a:srgbClr val="000000"/>
                </a:solidFill>
                <a:effectLst/>
                <a:ea typeface="Calibri" panose="020F0502020204030204" pitchFamily="34" charset="0"/>
                <a:cs typeface="Times New Roman" panose="02020603050405020304" pitchFamily="18" charset="0"/>
              </a:rPr>
              <a:t>20 mile drive each way</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A1A7F953-1819-46D6-92D8-FD9880CBD9E5}"/>
              </a:ext>
            </a:extLst>
          </p:cNvPr>
          <p:cNvSpPr/>
          <p:nvPr/>
        </p:nvSpPr>
        <p:spPr>
          <a:xfrm>
            <a:off x="471544" y="2854532"/>
            <a:ext cx="2195456" cy="1080452"/>
          </a:xfrm>
          <a:prstGeom prst="wedgeRectCallout">
            <a:avLst>
              <a:gd name="adj1" fmla="val -2630"/>
              <a:gd name="adj2" fmla="val 603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“There is no Jewish life in [location]. In order for us to participate in Shabbat services, we have to </a:t>
            </a:r>
            <a:r>
              <a:rPr lang="en-US" sz="1100" b="1" i="1">
                <a:solidFill>
                  <a:srgbClr val="000000"/>
                </a:solidFill>
                <a:effectLst/>
                <a:ea typeface="Calibri" panose="020F0502020204030204" pitchFamily="34" charset="0"/>
                <a:cs typeface="Times New Roman" panose="02020603050405020304" pitchFamily="18" charset="0"/>
              </a:rPr>
              <a:t>travel 35 miles in Friday afternoon traffic</a:t>
            </a:r>
            <a:r>
              <a:rPr lang="en-US" sz="1100" i="1">
                <a:solidFill>
                  <a:srgbClr val="000000"/>
                </a:solidFill>
                <a:effectLst/>
                <a:ea typeface="Calibri" panose="020F0502020204030204" pitchFamily="34" charset="0"/>
                <a:cs typeface="Times New Roman" panose="02020603050405020304" pitchFamily="18" charset="0"/>
              </a:rPr>
              <a:t>. Geographically it is difficult for us.”</a:t>
            </a:r>
            <a:endParaRPr lang="en-US" sz="1100">
              <a:effectLst/>
              <a:ea typeface="Calibri" panose="020F0502020204030204" pitchFamily="34" charset="0"/>
              <a:cs typeface="Times New Roman" panose="02020603050405020304" pitchFamily="18" charset="0"/>
            </a:endParaRPr>
          </a:p>
        </p:txBody>
      </p:sp>
      <p:sp>
        <p:nvSpPr>
          <p:cNvPr id="8" name="Speech Bubble: Rectangle 7">
            <a:extLst>
              <a:ext uri="{FF2B5EF4-FFF2-40B4-BE49-F238E27FC236}">
                <a16:creationId xmlns:a16="http://schemas.microsoft.com/office/drawing/2014/main" id="{57778474-B1C7-414D-955E-AC74CD0353A5}"/>
              </a:ext>
            </a:extLst>
          </p:cNvPr>
          <p:cNvSpPr/>
          <p:nvPr/>
        </p:nvSpPr>
        <p:spPr>
          <a:xfrm>
            <a:off x="6840747" y="1486026"/>
            <a:ext cx="1831710" cy="1055828"/>
          </a:xfrm>
          <a:prstGeom prst="wedgeRectCallout">
            <a:avLst>
              <a:gd name="adj1" fmla="val 1320"/>
              <a:gd name="adj2" fmla="val 590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“Travel distance, because he </a:t>
            </a:r>
            <a:r>
              <a:rPr lang="en-US" sz="1100" b="1" i="1" dirty="0">
                <a:solidFill>
                  <a:srgbClr val="000000"/>
                </a:solidFill>
                <a:effectLst/>
                <a:ea typeface="Calibri" panose="020F0502020204030204" pitchFamily="34" charset="0"/>
                <a:cs typeface="Times New Roman" panose="02020603050405020304" pitchFamily="18" charset="0"/>
              </a:rPr>
              <a:t>does not have car</a:t>
            </a:r>
            <a:r>
              <a:rPr lang="en-US" sz="1100" i="1" dirty="0">
                <a:solidFill>
                  <a:srgbClr val="000000"/>
                </a:solidFill>
                <a:effectLst/>
                <a:ea typeface="Calibri" panose="020F0502020204030204" pitchFamily="34" charset="0"/>
                <a:cs typeface="Times New Roman" panose="02020603050405020304" pitchFamily="18" charset="0"/>
              </a:rPr>
              <a:t>. Has to </a:t>
            </a:r>
            <a:r>
              <a:rPr lang="en-US" sz="1100" b="1" i="1" dirty="0">
                <a:solidFill>
                  <a:srgbClr val="000000"/>
                </a:solidFill>
                <a:effectLst/>
                <a:ea typeface="Calibri" panose="020F0502020204030204" pitchFamily="34" charset="0"/>
                <a:cs typeface="Times New Roman" panose="02020603050405020304" pitchFamily="18" charset="0"/>
              </a:rPr>
              <a:t>use Uber</a:t>
            </a:r>
            <a:r>
              <a:rPr lang="en-US" sz="1100" i="1" dirty="0">
                <a:solidFill>
                  <a:srgbClr val="000000"/>
                </a:solidFill>
                <a:effectLst/>
                <a:ea typeface="Calibri" panose="020F0502020204030204" pitchFamily="34" charset="0"/>
                <a:cs typeface="Times New Roman" panose="02020603050405020304" pitchFamily="18" charset="0"/>
              </a:rPr>
              <a:t> which costs money and takes time. There is </a:t>
            </a:r>
            <a:r>
              <a:rPr lang="en-US" sz="1100" b="1" i="1" dirty="0">
                <a:solidFill>
                  <a:srgbClr val="000000"/>
                </a:solidFill>
                <a:effectLst/>
                <a:ea typeface="Calibri" panose="020F0502020204030204" pitchFamily="34" charset="0"/>
                <a:cs typeface="Times New Roman" panose="02020603050405020304" pitchFamily="18" charset="0"/>
              </a:rPr>
              <a:t>no Jewish life Downtown</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9" name="Speech Bubble: Rectangle 8">
            <a:extLst>
              <a:ext uri="{FF2B5EF4-FFF2-40B4-BE49-F238E27FC236}">
                <a16:creationId xmlns:a16="http://schemas.microsoft.com/office/drawing/2014/main" id="{8700FF30-822F-44AC-A883-E4F4E1162EED}"/>
              </a:ext>
            </a:extLst>
          </p:cNvPr>
          <p:cNvSpPr/>
          <p:nvPr/>
        </p:nvSpPr>
        <p:spPr>
          <a:xfrm>
            <a:off x="5845438" y="4574915"/>
            <a:ext cx="2827019" cy="500065"/>
          </a:xfrm>
          <a:prstGeom prst="wedgeRectCallout">
            <a:avLst>
              <a:gd name="adj1" fmla="val 744"/>
              <a:gd name="adj2" fmla="val 616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“There is </a:t>
            </a:r>
            <a:r>
              <a:rPr lang="en-US" sz="1100" b="1" i="1" dirty="0">
                <a:solidFill>
                  <a:srgbClr val="000000"/>
                </a:solidFill>
                <a:effectLst/>
                <a:ea typeface="Calibri" panose="020F0502020204030204" pitchFamily="34" charset="0"/>
                <a:cs typeface="Times New Roman" panose="02020603050405020304" pitchFamily="18" charset="0"/>
              </a:rPr>
              <a:t>no synagogue in a 20 mi radius</a:t>
            </a:r>
            <a:r>
              <a:rPr lang="en-US" sz="1100" i="1" dirty="0">
                <a:solidFill>
                  <a:srgbClr val="000000"/>
                </a:solidFill>
                <a:effectLst/>
                <a:ea typeface="Calibri" panose="020F0502020204030204" pitchFamily="34" charset="0"/>
                <a:cs typeface="Times New Roman" panose="02020603050405020304" pitchFamily="18" charset="0"/>
              </a:rPr>
              <a:t>. The closest is the Chabad which I do not like.”</a:t>
            </a:r>
            <a:endParaRPr lang="en-US" sz="1100" dirty="0">
              <a:effectLst/>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a16="http://schemas.microsoft.com/office/drawing/2014/main" id="{8BEC4428-D6F2-4E9D-BF39-40960EBDE7C5}"/>
              </a:ext>
            </a:extLst>
          </p:cNvPr>
          <p:cNvSpPr/>
          <p:nvPr/>
        </p:nvSpPr>
        <p:spPr>
          <a:xfrm>
            <a:off x="471544" y="1486026"/>
            <a:ext cx="2316480" cy="1035685"/>
          </a:xfrm>
          <a:prstGeom prst="wedgeRectCallout">
            <a:avLst>
              <a:gd name="adj1" fmla="val -1725"/>
              <a:gd name="adj2" fmla="val 599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“Synagogue I belong to is </a:t>
            </a:r>
            <a:r>
              <a:rPr lang="en-US" sz="1100" b="1" i="1">
                <a:solidFill>
                  <a:srgbClr val="000000"/>
                </a:solidFill>
                <a:effectLst/>
                <a:ea typeface="Calibri" panose="020F0502020204030204" pitchFamily="34" charset="0"/>
                <a:cs typeface="Times New Roman" panose="02020603050405020304" pitchFamily="18" charset="0"/>
              </a:rPr>
              <a:t>30 miles</a:t>
            </a:r>
            <a:r>
              <a:rPr lang="en-US" sz="1100" i="1">
                <a:solidFill>
                  <a:srgbClr val="000000"/>
                </a:solidFill>
                <a:effectLst/>
                <a:ea typeface="Calibri" panose="020F0502020204030204" pitchFamily="34" charset="0"/>
                <a:cs typeface="Times New Roman" panose="02020603050405020304" pitchFamily="18" charset="0"/>
              </a:rPr>
              <a:t> from my home. In order to attend services/activities, I would have to take </a:t>
            </a:r>
            <a:r>
              <a:rPr lang="en-US" sz="1100" b="1" i="1">
                <a:solidFill>
                  <a:srgbClr val="000000"/>
                </a:solidFill>
                <a:effectLst/>
                <a:ea typeface="Calibri" panose="020F0502020204030204" pitchFamily="34" charset="0"/>
                <a:cs typeface="Times New Roman" panose="02020603050405020304" pitchFamily="18" charset="0"/>
              </a:rPr>
              <a:t>two buses and/or a train, or pay Lyft about $50</a:t>
            </a:r>
            <a:r>
              <a:rPr lang="en-US" sz="1100" i="1">
                <a:solidFill>
                  <a:srgbClr val="000000"/>
                </a:solidFill>
                <a:effectLst/>
                <a:ea typeface="Calibri" panose="020F0502020204030204" pitchFamily="34" charset="0"/>
                <a:cs typeface="Times New Roman" panose="02020603050405020304" pitchFamily="18" charset="0"/>
              </a:rPr>
              <a:t> roundtrip.”</a:t>
            </a:r>
            <a:endParaRPr lang="en-US" sz="1100">
              <a:effectLst/>
              <a:ea typeface="Calibri" panose="020F0502020204030204" pitchFamily="34"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4CC44A06-FD6F-4C24-87BB-97DADFA2CBA6}"/>
              </a:ext>
            </a:extLst>
          </p:cNvPr>
          <p:cNvSpPr/>
          <p:nvPr/>
        </p:nvSpPr>
        <p:spPr>
          <a:xfrm>
            <a:off x="3052260" y="1486026"/>
            <a:ext cx="3524250" cy="1038860"/>
          </a:xfrm>
          <a:prstGeom prst="wedgeRectCallout">
            <a:avLst>
              <a:gd name="adj1" fmla="val 2033"/>
              <a:gd name="adj2" fmla="val 584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“Live in the </a:t>
            </a:r>
            <a:r>
              <a:rPr lang="en-US" sz="1100" b="1" i="1" dirty="0">
                <a:solidFill>
                  <a:srgbClr val="000000"/>
                </a:solidFill>
                <a:effectLst/>
                <a:ea typeface="Calibri" panose="020F0502020204030204" pitchFamily="34" charset="0"/>
                <a:cs typeface="Times New Roman" panose="02020603050405020304" pitchFamily="18" charset="0"/>
              </a:rPr>
              <a:t>“wrong side” of town</a:t>
            </a:r>
            <a:r>
              <a:rPr lang="en-US" sz="1100" i="1" dirty="0">
                <a:solidFill>
                  <a:srgbClr val="000000"/>
                </a:solidFill>
                <a:effectLst/>
                <a:ea typeface="Calibri" panose="020F0502020204030204" pitchFamily="34" charset="0"/>
                <a:cs typeface="Times New Roman" panose="02020603050405020304" pitchFamily="18" charset="0"/>
              </a:rPr>
              <a:t>. Most of the Jewish community lives well southeast of us and after commuting home to two very young kids on Friday, </a:t>
            </a:r>
            <a:r>
              <a:rPr lang="en-US" sz="1100" b="1" i="1" dirty="0">
                <a:solidFill>
                  <a:srgbClr val="000000"/>
                </a:solidFill>
                <a:effectLst/>
                <a:ea typeface="Calibri" panose="020F0502020204030204" pitchFamily="34" charset="0"/>
                <a:cs typeface="Times New Roman" panose="02020603050405020304" pitchFamily="18" charset="0"/>
              </a:rPr>
              <a:t>it’s very challenging to then commute back with kids for services</a:t>
            </a:r>
            <a:r>
              <a:rPr lang="en-US" sz="1100" i="1" dirty="0">
                <a:solidFill>
                  <a:srgbClr val="000000"/>
                </a:solidFill>
                <a:effectLst/>
                <a:ea typeface="Calibri" panose="020F0502020204030204" pitchFamily="34" charset="0"/>
                <a:cs typeface="Times New Roman" panose="02020603050405020304" pitchFamily="18" charset="0"/>
              </a:rPr>
              <a:t>, so we feel very isolated.”</a:t>
            </a:r>
            <a:endParaRPr lang="en-US" sz="1100" dirty="0">
              <a:effectLst/>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2AC5F651-5C45-461E-9133-27D6C0D653F2}"/>
              </a:ext>
            </a:extLst>
          </p:cNvPr>
          <p:cNvSpPr/>
          <p:nvPr/>
        </p:nvSpPr>
        <p:spPr>
          <a:xfrm>
            <a:off x="2788024" y="2854532"/>
            <a:ext cx="2827019" cy="1080451"/>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“Seems most "Family" activities are geared towards families with only one working parent. There are </a:t>
            </a:r>
            <a:r>
              <a:rPr lang="en-US" sz="1100" b="1" i="1" dirty="0">
                <a:solidFill>
                  <a:srgbClr val="000000"/>
                </a:solidFill>
                <a:effectLst/>
                <a:ea typeface="Calibri" panose="020F0502020204030204" pitchFamily="34" charset="0"/>
                <a:cs typeface="Times New Roman" panose="02020603050405020304" pitchFamily="18" charset="0"/>
              </a:rPr>
              <a:t>no synagogues on the west side</a:t>
            </a:r>
            <a:r>
              <a:rPr lang="en-US" sz="1100" i="1" dirty="0">
                <a:solidFill>
                  <a:srgbClr val="000000"/>
                </a:solidFill>
                <a:effectLst/>
                <a:ea typeface="Calibri" panose="020F0502020204030204" pitchFamily="34" charset="0"/>
                <a:cs typeface="Times New Roman" panose="02020603050405020304" pitchFamily="18" charset="0"/>
              </a:rPr>
              <a:t>. There is </a:t>
            </a:r>
            <a:r>
              <a:rPr lang="en-US" sz="1100" b="1" i="1" dirty="0">
                <a:solidFill>
                  <a:srgbClr val="000000"/>
                </a:solidFill>
                <a:effectLst/>
                <a:ea typeface="Calibri" panose="020F0502020204030204" pitchFamily="34" charset="0"/>
                <a:cs typeface="Times New Roman" panose="02020603050405020304" pitchFamily="18" charset="0"/>
              </a:rPr>
              <a:t>no way we can make a family service at 5:30 pm on a Friday when we both work</a:t>
            </a:r>
            <a:r>
              <a:rPr lang="en-US" sz="1100" i="1" dirty="0">
                <a:solidFill>
                  <a:srgbClr val="000000"/>
                </a:solidFill>
                <a:effectLst/>
                <a:ea typeface="Calibri" panose="020F0502020204030204" pitchFamily="34" charset="0"/>
                <a:cs typeface="Times New Roman" panose="02020603050405020304" pitchFamily="18" charset="0"/>
              </a:rPr>
              <a:t>. As a result, I don't even try.”</a:t>
            </a:r>
            <a:endParaRPr lang="en-US" sz="1100" dirty="0">
              <a:effectLst/>
              <a:ea typeface="Calibri" panose="020F0502020204030204" pitchFamily="34" charset="0"/>
              <a:cs typeface="Times New Roman" panose="02020603050405020304" pitchFamily="18" charset="0"/>
            </a:endParaRPr>
          </a:p>
        </p:txBody>
      </p:sp>
      <p:sp>
        <p:nvSpPr>
          <p:cNvPr id="13" name="Speech Bubble: Rectangle 12">
            <a:extLst>
              <a:ext uri="{FF2B5EF4-FFF2-40B4-BE49-F238E27FC236}">
                <a16:creationId xmlns:a16="http://schemas.microsoft.com/office/drawing/2014/main" id="{82518666-C6BB-4E91-8B88-AC93B4B56728}"/>
              </a:ext>
            </a:extLst>
          </p:cNvPr>
          <p:cNvSpPr/>
          <p:nvPr/>
        </p:nvSpPr>
        <p:spPr>
          <a:xfrm>
            <a:off x="5845438" y="2854532"/>
            <a:ext cx="2827019" cy="1518267"/>
          </a:xfrm>
          <a:prstGeom prst="wedgeRectCallout">
            <a:avLst>
              <a:gd name="adj1" fmla="val 1556"/>
              <a:gd name="adj2" fmla="val 559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Jewish life in Denver is concentrated on the east side</a:t>
            </a:r>
            <a:r>
              <a:rPr lang="en-US" sz="1100" i="1" dirty="0">
                <a:solidFill>
                  <a:srgbClr val="000000"/>
                </a:solidFill>
                <a:effectLst/>
                <a:ea typeface="Calibri" panose="020F0502020204030204" pitchFamily="34" charset="0"/>
                <a:cs typeface="Times New Roman" panose="02020603050405020304" pitchFamily="18" charset="0"/>
              </a:rPr>
              <a:t> of town. I </a:t>
            </a:r>
            <a:r>
              <a:rPr lang="en-US" sz="1100" b="1" i="1" dirty="0">
                <a:solidFill>
                  <a:srgbClr val="000000"/>
                </a:solidFill>
                <a:effectLst/>
                <a:ea typeface="Calibri" panose="020F0502020204030204" pitchFamily="34" charset="0"/>
                <a:cs typeface="Times New Roman" panose="02020603050405020304" pitchFamily="18" charset="0"/>
              </a:rPr>
              <a:t>moved to the west side</a:t>
            </a:r>
            <a:r>
              <a:rPr lang="en-US" sz="1100" i="1" dirty="0">
                <a:solidFill>
                  <a:srgbClr val="000000"/>
                </a:solidFill>
                <a:effectLst/>
                <a:ea typeface="Calibri" panose="020F0502020204030204" pitchFamily="34" charset="0"/>
                <a:cs typeface="Times New Roman" panose="02020603050405020304" pitchFamily="18" charset="0"/>
              </a:rPr>
              <a:t> to be closer to family. I find myself </a:t>
            </a:r>
            <a:r>
              <a:rPr lang="en-US" sz="1100" b="1" i="1" dirty="0">
                <a:solidFill>
                  <a:srgbClr val="000000"/>
                </a:solidFill>
                <a:effectLst/>
                <a:ea typeface="Calibri" panose="020F0502020204030204" pitchFamily="34" charset="0"/>
                <a:cs typeface="Times New Roman" panose="02020603050405020304" pitchFamily="18" charset="0"/>
              </a:rPr>
              <a:t>driving a lot</a:t>
            </a:r>
            <a:r>
              <a:rPr lang="en-US" sz="1100" i="1" dirty="0">
                <a:solidFill>
                  <a:srgbClr val="000000"/>
                </a:solidFill>
                <a:effectLst/>
                <a:ea typeface="Calibri" panose="020F0502020204030204" pitchFamily="34" charset="0"/>
                <a:cs typeface="Times New Roman" panose="02020603050405020304" pitchFamily="18" charset="0"/>
              </a:rPr>
              <a:t> to take part in Jewish activities. There is a small synagogue on the west side, but their activities are geared towards adults without children or parents of older children. We are the </a:t>
            </a:r>
            <a:r>
              <a:rPr lang="en-US" sz="1100" b="1" i="1" dirty="0">
                <a:solidFill>
                  <a:srgbClr val="000000"/>
                </a:solidFill>
                <a:effectLst/>
                <a:ea typeface="Calibri" panose="020F0502020204030204" pitchFamily="34" charset="0"/>
                <a:cs typeface="Times New Roman" panose="02020603050405020304" pitchFamily="18" charset="0"/>
              </a:rPr>
              <a:t>only Jewish family in our neighborhood</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4" name="Speech Bubble: Rectangle 13">
            <a:extLst>
              <a:ext uri="{FF2B5EF4-FFF2-40B4-BE49-F238E27FC236}">
                <a16:creationId xmlns:a16="http://schemas.microsoft.com/office/drawing/2014/main" id="{3A7D17DB-28A7-4AB3-958F-E0F8716E9AE6}"/>
              </a:ext>
            </a:extLst>
          </p:cNvPr>
          <p:cNvSpPr/>
          <p:nvPr/>
        </p:nvSpPr>
        <p:spPr>
          <a:xfrm>
            <a:off x="5257801" y="5260577"/>
            <a:ext cx="3414656" cy="835424"/>
          </a:xfrm>
          <a:prstGeom prst="wedgeRectCallout">
            <a:avLst>
              <a:gd name="adj1" fmla="val 4485"/>
              <a:gd name="adj2" fmla="val 619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“There is a lack of Jewish community resources, day schools, JCC nearby. We never considered </a:t>
            </a:r>
            <a:r>
              <a:rPr lang="en-US" sz="1100" b="1" i="1">
                <a:solidFill>
                  <a:srgbClr val="000000"/>
                </a:solidFill>
                <a:effectLst/>
                <a:ea typeface="Calibri" panose="020F0502020204030204" pitchFamily="34" charset="0"/>
                <a:cs typeface="Times New Roman" panose="02020603050405020304" pitchFamily="18" charset="0"/>
              </a:rPr>
              <a:t>Jewish Day School</a:t>
            </a:r>
            <a:r>
              <a:rPr lang="en-US" sz="1100" i="1">
                <a:solidFill>
                  <a:srgbClr val="000000"/>
                </a:solidFill>
                <a:effectLst/>
                <a:ea typeface="Calibri" panose="020F0502020204030204" pitchFamily="34" charset="0"/>
                <a:cs typeface="Times New Roman" panose="02020603050405020304" pitchFamily="18" charset="0"/>
              </a:rPr>
              <a:t> an option because it is </a:t>
            </a:r>
            <a:r>
              <a:rPr lang="en-US" sz="1100" b="1" i="1">
                <a:solidFill>
                  <a:srgbClr val="000000"/>
                </a:solidFill>
                <a:effectLst/>
                <a:ea typeface="Calibri" panose="020F0502020204030204" pitchFamily="34" charset="0"/>
                <a:cs typeface="Times New Roman" panose="02020603050405020304" pitchFamily="18" charset="0"/>
              </a:rPr>
              <a:t>too far away</a:t>
            </a:r>
            <a:r>
              <a:rPr lang="en-US" sz="1100" i="1">
                <a:solidFill>
                  <a:srgbClr val="000000"/>
                </a:solidFill>
                <a:effectLst/>
                <a:ea typeface="Calibri" panose="020F0502020204030204" pitchFamily="34" charset="0"/>
                <a:cs typeface="Times New Roman" panose="02020603050405020304" pitchFamily="18" charset="0"/>
              </a:rPr>
              <a:t>.  </a:t>
            </a:r>
            <a:r>
              <a:rPr lang="en-US" sz="1100" b="1" i="1">
                <a:solidFill>
                  <a:srgbClr val="000000"/>
                </a:solidFill>
                <a:effectLst/>
                <a:ea typeface="Calibri" panose="020F0502020204030204" pitchFamily="34" charset="0"/>
                <a:cs typeface="Times New Roman" panose="02020603050405020304" pitchFamily="18" charset="0"/>
              </a:rPr>
              <a:t>Same for attending events/programming at a JCC</a:t>
            </a:r>
            <a:r>
              <a:rPr lang="en-US" sz="1100" i="1">
                <a:solidFill>
                  <a:srgbClr val="000000"/>
                </a:solidFill>
                <a:effectLst/>
                <a:ea typeface="Calibri" panose="020F0502020204030204" pitchFamily="34" charset="0"/>
                <a:cs typeface="Times New Roman" panose="02020603050405020304" pitchFamily="18" charset="0"/>
              </a:rPr>
              <a:t>.</a:t>
            </a:r>
            <a:r>
              <a:rPr lang="en-US" sz="12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16" name="Slide Number Placeholder 3">
            <a:extLst>
              <a:ext uri="{FF2B5EF4-FFF2-40B4-BE49-F238E27FC236}">
                <a16:creationId xmlns:a16="http://schemas.microsoft.com/office/drawing/2014/main" id="{4E39D2DB-EC04-4AAB-898A-8F0AF7BA6586}"/>
              </a:ext>
            </a:extLst>
          </p:cNvPr>
          <p:cNvSpPr txBox="1">
            <a:spLocks/>
          </p:cNvSpPr>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C73D7-73A8-4CB4-88FE-3E57190CFFA6}" type="slidenum">
              <a:rPr lang="en-US" smtClean="0"/>
              <a:pPr/>
              <a:t>48</a:t>
            </a:fld>
            <a:endParaRPr lang="en-US" dirty="0"/>
          </a:p>
        </p:txBody>
      </p:sp>
    </p:spTree>
    <p:extLst>
      <p:ext uri="{BB962C8B-B14F-4D97-AF65-F5344CB8AC3E}">
        <p14:creationId xmlns:p14="http://schemas.microsoft.com/office/powerpoint/2010/main" val="3559199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latin typeface="Calibri" panose="020F0502020204030204" pitchFamily="34" charset="0"/>
                <a:cs typeface="Times New Roman" panose="02020603050405020304" pitchFamily="18" charset="0"/>
              </a:rPr>
              <a:t>Inconvenient Location</a:t>
            </a:r>
          </a:p>
        </p:txBody>
      </p:sp>
      <p:sp>
        <p:nvSpPr>
          <p:cNvPr id="15" name="Speech Bubble: Rectangle 14">
            <a:extLst>
              <a:ext uri="{FF2B5EF4-FFF2-40B4-BE49-F238E27FC236}">
                <a16:creationId xmlns:a16="http://schemas.microsoft.com/office/drawing/2014/main" id="{B47D7B0B-23B8-41EA-A4FC-A2E5989C88E8}"/>
              </a:ext>
            </a:extLst>
          </p:cNvPr>
          <p:cNvSpPr/>
          <p:nvPr/>
        </p:nvSpPr>
        <p:spPr>
          <a:xfrm>
            <a:off x="7638266" y="1344229"/>
            <a:ext cx="1295399" cy="815340"/>
          </a:xfrm>
          <a:prstGeom prst="wedgeRectCallout">
            <a:avLst>
              <a:gd name="adj1" fmla="val 289"/>
              <a:gd name="adj2" fmla="val 625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“There is </a:t>
            </a:r>
            <a:r>
              <a:rPr lang="en-US" sz="1100" b="1" i="1" dirty="0">
                <a:solidFill>
                  <a:srgbClr val="000000"/>
                </a:solidFill>
                <a:effectLst/>
                <a:ea typeface="Calibri" panose="020F0502020204030204" pitchFamily="34" charset="0"/>
                <a:cs typeface="Times New Roman" panose="02020603050405020304" pitchFamily="18" charset="0"/>
              </a:rPr>
              <a:t>no synagogue</a:t>
            </a:r>
            <a:r>
              <a:rPr lang="en-US" sz="1100" i="1" dirty="0">
                <a:solidFill>
                  <a:srgbClr val="000000"/>
                </a:solidFill>
                <a:effectLst/>
                <a:ea typeface="Calibri" panose="020F0502020204030204" pitchFamily="34" charset="0"/>
                <a:cs typeface="Times New Roman" panose="02020603050405020304" pitchFamily="18" charset="0"/>
              </a:rPr>
              <a:t> or center for Jewish people in </a:t>
            </a:r>
            <a:r>
              <a:rPr lang="en-US" sz="1100" b="1" i="1" dirty="0">
                <a:solidFill>
                  <a:srgbClr val="000000"/>
                </a:solidFill>
                <a:effectLst/>
                <a:ea typeface="Calibri" panose="020F0502020204030204" pitchFamily="34" charset="0"/>
                <a:cs typeface="Times New Roman" panose="02020603050405020304" pitchFamily="18" charset="0"/>
              </a:rPr>
              <a:t>Aurora</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6" name="Speech Bubble: Rectangle 15">
            <a:extLst>
              <a:ext uri="{FF2B5EF4-FFF2-40B4-BE49-F238E27FC236}">
                <a16:creationId xmlns:a16="http://schemas.microsoft.com/office/drawing/2014/main" id="{1A80063B-8B4D-4F2E-A010-562665B16BD5}"/>
              </a:ext>
            </a:extLst>
          </p:cNvPr>
          <p:cNvSpPr/>
          <p:nvPr/>
        </p:nvSpPr>
        <p:spPr>
          <a:xfrm>
            <a:off x="373492" y="5603923"/>
            <a:ext cx="4876800" cy="573441"/>
          </a:xfrm>
          <a:prstGeom prst="wedgeRectCallout">
            <a:avLst>
              <a:gd name="adj1" fmla="val 1965"/>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“Living </a:t>
            </a:r>
            <a:r>
              <a:rPr lang="en-US" sz="1100" b="1" i="1">
                <a:solidFill>
                  <a:srgbClr val="000000"/>
                </a:solidFill>
                <a:effectLst/>
                <a:ea typeface="Calibri" panose="020F0502020204030204" pitchFamily="34" charset="0"/>
                <a:cs typeface="Times New Roman" panose="02020603050405020304" pitchFamily="18" charset="0"/>
              </a:rPr>
              <a:t>between Denver and Boulder</a:t>
            </a:r>
            <a:r>
              <a:rPr lang="en-US" sz="1100" i="1">
                <a:solidFill>
                  <a:srgbClr val="000000"/>
                </a:solidFill>
                <a:effectLst/>
                <a:ea typeface="Calibri" panose="020F0502020204030204" pitchFamily="34" charset="0"/>
                <a:cs typeface="Times New Roman" panose="02020603050405020304" pitchFamily="18" charset="0"/>
              </a:rPr>
              <a:t> requires driving every time to participate. When involved in the Boulder Jewish community, there was a </a:t>
            </a:r>
            <a:r>
              <a:rPr lang="en-US" sz="1100" b="1" i="1">
                <a:solidFill>
                  <a:srgbClr val="000000"/>
                </a:solidFill>
                <a:effectLst/>
                <a:ea typeface="Calibri" panose="020F0502020204030204" pitchFamily="34" charset="0"/>
                <a:cs typeface="Times New Roman" panose="02020603050405020304" pitchFamily="18" charset="0"/>
              </a:rPr>
              <a:t>reluctance for the Boulder-based Jews to come to where we are</a:t>
            </a:r>
            <a:r>
              <a:rPr lang="en-US" sz="1100" i="1">
                <a:solidFill>
                  <a:srgbClr val="000000"/>
                </a:solidFill>
                <a:effectLst/>
                <a:ea typeface="Calibri" panose="020F0502020204030204" pitchFamily="34" charset="0"/>
                <a:cs typeface="Times New Roman" panose="02020603050405020304" pitchFamily="18" charset="0"/>
              </a:rPr>
              <a:t>, even on rare occassions.”</a:t>
            </a:r>
            <a:endParaRPr lang="en-US" sz="1100">
              <a:effectLst/>
              <a:ea typeface="Calibri" panose="020F0502020204030204" pitchFamily="34" charset="0"/>
              <a:cs typeface="Times New Roman" panose="02020603050405020304" pitchFamily="18" charset="0"/>
            </a:endParaRPr>
          </a:p>
        </p:txBody>
      </p:sp>
      <p:sp>
        <p:nvSpPr>
          <p:cNvPr id="17" name="Speech Bubble: Rectangle 16">
            <a:extLst>
              <a:ext uri="{FF2B5EF4-FFF2-40B4-BE49-F238E27FC236}">
                <a16:creationId xmlns:a16="http://schemas.microsoft.com/office/drawing/2014/main" id="{F824CD16-E1FE-4940-AEBD-19E10409DBF8}"/>
              </a:ext>
            </a:extLst>
          </p:cNvPr>
          <p:cNvSpPr/>
          <p:nvPr/>
        </p:nvSpPr>
        <p:spPr>
          <a:xfrm>
            <a:off x="381000" y="1345723"/>
            <a:ext cx="2188845" cy="810289"/>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No synagogue other than Chabad even remotely close</a:t>
            </a:r>
            <a:r>
              <a:rPr lang="en-US" sz="1100" i="1" dirty="0">
                <a:solidFill>
                  <a:srgbClr val="000000"/>
                </a:solidFill>
                <a:effectLst/>
                <a:ea typeface="Calibri" panose="020F0502020204030204" pitchFamily="34" charset="0"/>
                <a:cs typeface="Times New Roman" panose="02020603050405020304" pitchFamily="18" charset="0"/>
              </a:rPr>
              <a:t> to my home, and I am not really Chabad but more reform or renewal.</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8" name="Speech Bubble: Rectangle 17">
            <a:extLst>
              <a:ext uri="{FF2B5EF4-FFF2-40B4-BE49-F238E27FC236}">
                <a16:creationId xmlns:a16="http://schemas.microsoft.com/office/drawing/2014/main" id="{BDAC8416-9176-4F6B-9884-D584A1D3E048}"/>
              </a:ext>
            </a:extLst>
          </p:cNvPr>
          <p:cNvSpPr/>
          <p:nvPr/>
        </p:nvSpPr>
        <p:spPr>
          <a:xfrm>
            <a:off x="6625254" y="3474588"/>
            <a:ext cx="2213946" cy="815340"/>
          </a:xfrm>
          <a:prstGeom prst="wedgeRectCallout">
            <a:avLst>
              <a:gd name="adj1" fmla="val 4992"/>
              <a:gd name="adj2" fmla="val 593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“Travel time and location of events. </a:t>
            </a:r>
            <a:r>
              <a:rPr lang="en-US" sz="1100" b="1" i="1" dirty="0">
                <a:solidFill>
                  <a:srgbClr val="000000"/>
                </a:solidFill>
                <a:effectLst/>
                <a:ea typeface="Calibri" panose="020F0502020204030204" pitchFamily="34" charset="0"/>
                <a:cs typeface="Times New Roman" panose="02020603050405020304" pitchFamily="18" charset="0"/>
              </a:rPr>
              <a:t>DJDS is 45-minutes</a:t>
            </a:r>
            <a:r>
              <a:rPr lang="en-US" sz="1100" i="1" dirty="0">
                <a:solidFill>
                  <a:srgbClr val="000000"/>
                </a:solidFill>
                <a:effectLst/>
                <a:ea typeface="Calibri" panose="020F0502020204030204" pitchFamily="34" charset="0"/>
                <a:cs typeface="Times New Roman" panose="02020603050405020304" pitchFamily="18" charset="0"/>
              </a:rPr>
              <a:t> in traffic. No other conservative or reformed synagogues in </a:t>
            </a:r>
            <a:r>
              <a:rPr lang="en-US" sz="1100" b="1" i="1" dirty="0">
                <a:solidFill>
                  <a:srgbClr val="000000"/>
                </a:solidFill>
                <a:effectLst/>
                <a:ea typeface="Calibri" panose="020F0502020204030204" pitchFamily="34" charset="0"/>
                <a:cs typeface="Times New Roman" panose="02020603050405020304" pitchFamily="18" charset="0"/>
              </a:rPr>
              <a:t>tech center</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9" name="Speech Bubble: Rectangle 18">
            <a:extLst>
              <a:ext uri="{FF2B5EF4-FFF2-40B4-BE49-F238E27FC236}">
                <a16:creationId xmlns:a16="http://schemas.microsoft.com/office/drawing/2014/main" id="{98DC6043-CF41-42F5-9147-7B419382AD4B}"/>
              </a:ext>
            </a:extLst>
          </p:cNvPr>
          <p:cNvSpPr/>
          <p:nvPr/>
        </p:nvSpPr>
        <p:spPr>
          <a:xfrm>
            <a:off x="2632038" y="1350438"/>
            <a:ext cx="4953000" cy="809131"/>
          </a:xfrm>
          <a:prstGeom prst="wedgeRectCallout">
            <a:avLst>
              <a:gd name="adj1" fmla="val 1241"/>
              <a:gd name="adj2" fmla="val 646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“Location. I would love to have events, activities, orgs that are closer to me. Most Jewish activities/orgs are in </a:t>
            </a:r>
            <a:r>
              <a:rPr lang="en-US" sz="1100" b="1" i="1" dirty="0">
                <a:solidFill>
                  <a:srgbClr val="000000"/>
                </a:solidFill>
                <a:effectLst/>
                <a:ea typeface="Calibri" panose="020F0502020204030204" pitchFamily="34" charset="0"/>
                <a:cs typeface="Times New Roman" panose="02020603050405020304" pitchFamily="18" charset="0"/>
              </a:rPr>
              <a:t>Boulder and east Denver</a:t>
            </a:r>
            <a:r>
              <a:rPr lang="en-US" sz="1100" i="1" dirty="0">
                <a:solidFill>
                  <a:srgbClr val="000000"/>
                </a:solidFill>
                <a:effectLst/>
                <a:ea typeface="Calibri" panose="020F0502020204030204" pitchFamily="34" charset="0"/>
                <a:cs typeface="Times New Roman" panose="02020603050405020304" pitchFamily="18" charset="0"/>
              </a:rPr>
              <a:t> which make them </a:t>
            </a:r>
            <a:r>
              <a:rPr lang="en-US" sz="1100" b="1" i="1" dirty="0">
                <a:solidFill>
                  <a:srgbClr val="000000"/>
                </a:solidFill>
                <a:effectLst/>
                <a:ea typeface="Calibri" panose="020F0502020204030204" pitchFamily="34" charset="0"/>
                <a:cs typeface="Times New Roman" panose="02020603050405020304" pitchFamily="18" charset="0"/>
              </a:rPr>
              <a:t>difficult to get to from Golden</a:t>
            </a:r>
            <a:r>
              <a:rPr lang="en-US" sz="1100" i="1" dirty="0">
                <a:solidFill>
                  <a:srgbClr val="000000"/>
                </a:solidFill>
                <a:effectLst/>
                <a:ea typeface="Calibri" panose="020F0502020204030204" pitchFamily="34" charset="0"/>
                <a:cs typeface="Times New Roman" panose="02020603050405020304" pitchFamily="18" charset="0"/>
              </a:rPr>
              <a:t>. I especially would love activities for my children to participate in. I would very much </a:t>
            </a:r>
            <a:r>
              <a:rPr lang="en-US" sz="1100" b="1" i="1" dirty="0">
                <a:solidFill>
                  <a:srgbClr val="000000"/>
                </a:solidFill>
                <a:effectLst/>
                <a:ea typeface="Calibri" panose="020F0502020204030204" pitchFamily="34" charset="0"/>
                <a:cs typeface="Times New Roman" panose="02020603050405020304" pitchFamily="18" charset="0"/>
              </a:rPr>
              <a:t>consider a Jewish preschool if one was more convenient</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0" name="Speech Bubble: Rectangle 19">
            <a:extLst>
              <a:ext uri="{FF2B5EF4-FFF2-40B4-BE49-F238E27FC236}">
                <a16:creationId xmlns:a16="http://schemas.microsoft.com/office/drawing/2014/main" id="{94615297-6A12-41D3-9670-3B27776BE677}"/>
              </a:ext>
            </a:extLst>
          </p:cNvPr>
          <p:cNvSpPr/>
          <p:nvPr/>
        </p:nvSpPr>
        <p:spPr>
          <a:xfrm>
            <a:off x="5334000" y="5576422"/>
            <a:ext cx="3505200" cy="861060"/>
          </a:xfrm>
          <a:prstGeom prst="wedgeRectCallout">
            <a:avLst>
              <a:gd name="adj1" fmla="val 1625"/>
              <a:gd name="adj2" fmla="val 596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“We’d love a synagogue further out in the </a:t>
            </a:r>
            <a:r>
              <a:rPr lang="en-US" sz="1100" b="1" i="1" dirty="0">
                <a:solidFill>
                  <a:srgbClr val="000000"/>
                </a:solidFill>
                <a:effectLst/>
                <a:ea typeface="Calibri" panose="020F0502020204030204" pitchFamily="34" charset="0"/>
                <a:cs typeface="Times New Roman" panose="02020603050405020304" pitchFamily="18" charset="0"/>
              </a:rPr>
              <a:t>suburbs of Denver</a:t>
            </a:r>
            <a:r>
              <a:rPr lang="en-US" sz="1100" i="1" dirty="0">
                <a:solidFill>
                  <a:srgbClr val="000000"/>
                </a:solidFill>
                <a:effectLst/>
                <a:ea typeface="Calibri" panose="020F0502020204030204" pitchFamily="34" charset="0"/>
                <a:cs typeface="Times New Roman" panose="02020603050405020304" pitchFamily="18" charset="0"/>
              </a:rPr>
              <a:t>. It's a haul to get up to [] from Southlands (and a </a:t>
            </a:r>
            <a:r>
              <a:rPr lang="en-US" sz="1100" b="1" i="1" dirty="0">
                <a:solidFill>
                  <a:srgbClr val="000000"/>
                </a:solidFill>
                <a:effectLst/>
                <a:ea typeface="Calibri" panose="020F0502020204030204" pitchFamily="34" charset="0"/>
                <a:cs typeface="Times New Roman" panose="02020603050405020304" pitchFamily="18" charset="0"/>
              </a:rPr>
              <a:t>barrier to Jewish pre-school</a:t>
            </a:r>
            <a:r>
              <a:rPr lang="en-US" sz="1100" i="1" dirty="0">
                <a:solidFill>
                  <a:srgbClr val="000000"/>
                </a:solidFill>
                <a:effectLst/>
                <a:ea typeface="Calibri" panose="020F0502020204030204" pitchFamily="34" charset="0"/>
                <a:cs typeface="Times New Roman" panose="02020603050405020304" pitchFamily="18" charset="0"/>
              </a:rPr>
              <a:t> for our kids). If facilities were closer, we would be more observant.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1" name="Speech Bubble: Rectangle 20">
            <a:extLst>
              <a:ext uri="{FF2B5EF4-FFF2-40B4-BE49-F238E27FC236}">
                <a16:creationId xmlns:a16="http://schemas.microsoft.com/office/drawing/2014/main" id="{782A1B62-B597-4753-BBBB-AC219E14E7F3}"/>
              </a:ext>
            </a:extLst>
          </p:cNvPr>
          <p:cNvSpPr/>
          <p:nvPr/>
        </p:nvSpPr>
        <p:spPr>
          <a:xfrm>
            <a:off x="381000" y="2366047"/>
            <a:ext cx="2026920" cy="891540"/>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“Haven’t found a community in our area yet. Most organizations are some distance from </a:t>
            </a:r>
            <a:r>
              <a:rPr lang="en-US" sz="1100" b="1" i="1" dirty="0">
                <a:solidFill>
                  <a:srgbClr val="000000"/>
                </a:solidFill>
                <a:effectLst/>
                <a:ea typeface="Calibri" panose="020F0502020204030204" pitchFamily="34" charset="0"/>
                <a:cs typeface="Times New Roman" panose="02020603050405020304" pitchFamily="18" charset="0"/>
              </a:rPr>
              <a:t>northwest Denver</a:t>
            </a:r>
            <a:r>
              <a:rPr lang="en-US" sz="1100" i="1" dirty="0">
                <a:solidFill>
                  <a:srgbClr val="000000"/>
                </a:solidFill>
                <a:effectLst/>
                <a:ea typeface="Calibri" panose="020F0502020204030204" pitchFamily="34" charset="0"/>
                <a:cs typeface="Times New Roman" panose="02020603050405020304" pitchFamily="18" charset="0"/>
              </a:rPr>
              <a:t>.</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2" name="Speech Bubble: Rectangle 21">
            <a:extLst>
              <a:ext uri="{FF2B5EF4-FFF2-40B4-BE49-F238E27FC236}">
                <a16:creationId xmlns:a16="http://schemas.microsoft.com/office/drawing/2014/main" id="{E945079F-8695-4BE8-83D0-53DEA1797FF1}"/>
              </a:ext>
            </a:extLst>
          </p:cNvPr>
          <p:cNvSpPr/>
          <p:nvPr/>
        </p:nvSpPr>
        <p:spPr>
          <a:xfrm>
            <a:off x="2763315" y="6336112"/>
            <a:ext cx="2486977" cy="311711"/>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No Jewish renewal congregations in Denver</a:t>
            </a:r>
            <a:r>
              <a:rPr lang="en-US" sz="1100" i="1" dirty="0">
                <a:solidFill>
                  <a:srgbClr val="000000"/>
                </a:solidFill>
                <a:effectLst/>
                <a:ea typeface="Calibri" panose="020F0502020204030204" pitchFamily="34" charset="0"/>
                <a:cs typeface="Times New Roman" panose="02020603050405020304" pitchFamily="18" charset="0"/>
              </a:rPr>
              <a:t> so we have to drive to Boulder.”</a:t>
            </a:r>
            <a:endParaRPr lang="en-US" sz="1100" dirty="0">
              <a:effectLst/>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3B473E73-36F1-4CCA-A22B-576FAD17748F}"/>
              </a:ext>
            </a:extLst>
          </p:cNvPr>
          <p:cNvSpPr/>
          <p:nvPr/>
        </p:nvSpPr>
        <p:spPr>
          <a:xfrm>
            <a:off x="6531123" y="4447543"/>
            <a:ext cx="1994311" cy="1005839"/>
          </a:xfrm>
          <a:prstGeom prst="wedgeRectCallout">
            <a:avLst>
              <a:gd name="adj1" fmla="val 2804"/>
              <a:gd name="adj2" fmla="val 623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“All of the Jewish </a:t>
            </a:r>
            <a:r>
              <a:rPr lang="en-US" sz="1100" b="1" i="1" dirty="0">
                <a:solidFill>
                  <a:srgbClr val="000000"/>
                </a:solidFill>
                <a:effectLst/>
                <a:ea typeface="Calibri" panose="020F0502020204030204" pitchFamily="34" charset="0"/>
                <a:cs typeface="Times New Roman" panose="02020603050405020304" pitchFamily="18" charset="0"/>
              </a:rPr>
              <a:t>programs are in the east side of Denver or South</a:t>
            </a:r>
            <a:r>
              <a:rPr lang="en-US" sz="1100" i="1" dirty="0">
                <a:solidFill>
                  <a:srgbClr val="000000"/>
                </a:solidFill>
                <a:effectLst/>
                <a:ea typeface="Calibri" panose="020F0502020204030204" pitchFamily="34" charset="0"/>
                <a:cs typeface="Times New Roman" panose="02020603050405020304" pitchFamily="18" charset="0"/>
              </a:rPr>
              <a:t>. It's </a:t>
            </a:r>
            <a:r>
              <a:rPr lang="en-US" sz="1100" b="1" i="1" dirty="0">
                <a:solidFill>
                  <a:srgbClr val="000000"/>
                </a:solidFill>
                <a:effectLst/>
                <a:ea typeface="Calibri" panose="020F0502020204030204" pitchFamily="34" charset="0"/>
                <a:cs typeface="Times New Roman" panose="02020603050405020304" pitchFamily="18" charset="0"/>
              </a:rPr>
              <a:t>hard to travel 20-30 min with a toddler to a Jewish pre-school or program</a:t>
            </a:r>
            <a:r>
              <a:rPr lang="en-US" sz="11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4" name="Speech Bubble: Rectangle 23">
            <a:extLst>
              <a:ext uri="{FF2B5EF4-FFF2-40B4-BE49-F238E27FC236}">
                <a16:creationId xmlns:a16="http://schemas.microsoft.com/office/drawing/2014/main" id="{BCD935A9-173D-4B78-8A3B-FE99C7ED07DB}"/>
              </a:ext>
            </a:extLst>
          </p:cNvPr>
          <p:cNvSpPr/>
          <p:nvPr/>
        </p:nvSpPr>
        <p:spPr>
          <a:xfrm>
            <a:off x="3528844" y="3469058"/>
            <a:ext cx="3002280" cy="815340"/>
          </a:xfrm>
          <a:prstGeom prst="wedgeRectCallout">
            <a:avLst>
              <a:gd name="adj1" fmla="val 3194"/>
              <a:gd name="adj2" fmla="val 619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“I live in </a:t>
            </a:r>
            <a:r>
              <a:rPr lang="en-US" sz="1100" b="1" i="1">
                <a:solidFill>
                  <a:srgbClr val="000000"/>
                </a:solidFill>
                <a:effectLst/>
                <a:ea typeface="Calibri" panose="020F0502020204030204" pitchFamily="34" charset="0"/>
                <a:cs typeface="Times New Roman" panose="02020603050405020304" pitchFamily="18" charset="0"/>
              </a:rPr>
              <a:t>suburban Denver</a:t>
            </a:r>
            <a:r>
              <a:rPr lang="en-US" sz="1100" i="1">
                <a:solidFill>
                  <a:srgbClr val="000000"/>
                </a:solidFill>
                <a:effectLst/>
                <a:ea typeface="Calibri" panose="020F0502020204030204" pitchFamily="34" charset="0"/>
                <a:cs typeface="Times New Roman" panose="02020603050405020304" pitchFamily="18" charset="0"/>
              </a:rPr>
              <a:t>. In order to participate in most programs, I have to </a:t>
            </a:r>
            <a:r>
              <a:rPr lang="en-US" sz="1100" b="1" i="1">
                <a:solidFill>
                  <a:srgbClr val="000000"/>
                </a:solidFill>
                <a:effectLst/>
                <a:ea typeface="Calibri" panose="020F0502020204030204" pitchFamily="34" charset="0"/>
                <a:cs typeface="Times New Roman" panose="02020603050405020304" pitchFamily="18" charset="0"/>
              </a:rPr>
              <a:t>drive 20 miles each way, fighting traffic</a:t>
            </a:r>
            <a:r>
              <a:rPr lang="en-US" sz="1100" i="1">
                <a:solidFill>
                  <a:srgbClr val="000000"/>
                </a:solidFill>
                <a:effectLst/>
                <a:ea typeface="Calibri" panose="020F0502020204030204" pitchFamily="34" charset="0"/>
                <a:cs typeface="Times New Roman" panose="02020603050405020304" pitchFamily="18" charset="0"/>
              </a:rPr>
              <a:t>. The time and effort this takes </a:t>
            </a:r>
            <a:r>
              <a:rPr lang="en-US" sz="1100" b="1" i="1">
                <a:solidFill>
                  <a:srgbClr val="000000"/>
                </a:solidFill>
                <a:effectLst/>
                <a:ea typeface="Calibri" panose="020F0502020204030204" pitchFamily="34" charset="0"/>
                <a:cs typeface="Times New Roman" panose="02020603050405020304" pitchFamily="18" charset="0"/>
              </a:rPr>
              <a:t>makes me refrain from participating</a:t>
            </a:r>
            <a:r>
              <a:rPr lang="en-US" sz="1100" i="1">
                <a:solidFill>
                  <a:srgbClr val="000000"/>
                </a:solidFill>
                <a:effectLst/>
                <a:ea typeface="Calibri" panose="020F0502020204030204" pitchFamily="34" charset="0"/>
                <a:cs typeface="Times New Roman" panose="02020603050405020304" pitchFamily="18" charset="0"/>
              </a:rPr>
              <a:t>.</a:t>
            </a:r>
            <a:r>
              <a:rPr lang="en-US" sz="12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25" name="Speech Bubble: Rectangle 24">
            <a:extLst>
              <a:ext uri="{FF2B5EF4-FFF2-40B4-BE49-F238E27FC236}">
                <a16:creationId xmlns:a16="http://schemas.microsoft.com/office/drawing/2014/main" id="{BE41F21B-7FC8-4AB3-873C-05FC52A19B03}"/>
              </a:ext>
            </a:extLst>
          </p:cNvPr>
          <p:cNvSpPr/>
          <p:nvPr/>
        </p:nvSpPr>
        <p:spPr>
          <a:xfrm>
            <a:off x="2514599" y="2364022"/>
            <a:ext cx="6419065" cy="893565"/>
          </a:xfrm>
          <a:prstGeom prst="wedgeRectCallout">
            <a:avLst>
              <a:gd name="adj1" fmla="val -3611"/>
              <a:gd name="adj2" fmla="val 617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“Geographic! Our nearest Reform temple is a solid </a:t>
            </a:r>
            <a:r>
              <a:rPr lang="en-US" sz="1100" b="1" i="1" dirty="0">
                <a:solidFill>
                  <a:srgbClr val="000000"/>
                </a:solidFill>
                <a:effectLst/>
                <a:ea typeface="Calibri" panose="020F0502020204030204" pitchFamily="34" charset="0"/>
                <a:cs typeface="Times New Roman" panose="02020603050405020304" pitchFamily="18" charset="0"/>
              </a:rPr>
              <a:t>35-45 minute drive</a:t>
            </a:r>
            <a:r>
              <a:rPr lang="en-US" sz="1100" i="1" dirty="0">
                <a:solidFill>
                  <a:srgbClr val="000000"/>
                </a:solidFill>
                <a:effectLst/>
                <a:ea typeface="Calibri" panose="020F0502020204030204" pitchFamily="34" charset="0"/>
                <a:cs typeface="Times New Roman" panose="02020603050405020304" pitchFamily="18" charset="0"/>
              </a:rPr>
              <a:t> from school and work which makes the </a:t>
            </a:r>
            <a:r>
              <a:rPr lang="en-US" sz="1100" b="1" i="1" dirty="0">
                <a:solidFill>
                  <a:srgbClr val="000000"/>
                </a:solidFill>
                <a:effectLst/>
                <a:ea typeface="Calibri" panose="020F0502020204030204" pitchFamily="34" charset="0"/>
                <a:cs typeface="Times New Roman" panose="02020603050405020304" pitchFamily="18" charset="0"/>
              </a:rPr>
              <a:t>5pm Tot Shabbat extremely difficult</a:t>
            </a:r>
            <a:r>
              <a:rPr lang="en-US" sz="1100" i="1" dirty="0">
                <a:solidFill>
                  <a:srgbClr val="000000"/>
                </a:solidFill>
                <a:effectLst/>
                <a:ea typeface="Calibri" panose="020F0502020204030204" pitchFamily="34" charset="0"/>
                <a:cs typeface="Times New Roman" panose="02020603050405020304" pitchFamily="18" charset="0"/>
              </a:rPr>
              <a:t>. Adult services and other kids’ programming are equally difficult to make because of the distance and the 2 small kids. I would be a very active and engaged member of a congregation if we had a closer Jewish community. I love the Judaism Your Way services, but they are also far away.”</a:t>
            </a:r>
            <a:endParaRPr lang="en-US" sz="1100" dirty="0">
              <a:effectLst/>
              <a:ea typeface="Calibri" panose="020F0502020204030204" pitchFamily="34" charset="0"/>
              <a:cs typeface="Times New Roman" panose="02020603050405020304" pitchFamily="18" charset="0"/>
            </a:endParaRPr>
          </a:p>
        </p:txBody>
      </p:sp>
      <p:sp>
        <p:nvSpPr>
          <p:cNvPr id="26" name="Speech Bubble: Rectangle 25">
            <a:extLst>
              <a:ext uri="{FF2B5EF4-FFF2-40B4-BE49-F238E27FC236}">
                <a16:creationId xmlns:a16="http://schemas.microsoft.com/office/drawing/2014/main" id="{8AE79EBF-D46E-4658-90AB-73B141A0D9ED}"/>
              </a:ext>
            </a:extLst>
          </p:cNvPr>
          <p:cNvSpPr/>
          <p:nvPr/>
        </p:nvSpPr>
        <p:spPr>
          <a:xfrm>
            <a:off x="373492" y="3455488"/>
            <a:ext cx="3032760" cy="830580"/>
          </a:xfrm>
          <a:prstGeom prst="wedgeRectCallout">
            <a:avLst>
              <a:gd name="adj1" fmla="val -3863"/>
              <a:gd name="adj2" fmla="val 63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“Geographical isolation.  There are no synagogues in the </a:t>
            </a:r>
            <a:r>
              <a:rPr lang="en-US" sz="1100" b="1" i="1" dirty="0">
                <a:solidFill>
                  <a:srgbClr val="000000"/>
                </a:solidFill>
                <a:effectLst/>
                <a:ea typeface="Calibri" panose="020F0502020204030204" pitchFamily="34" charset="0"/>
                <a:cs typeface="Times New Roman" panose="02020603050405020304" pitchFamily="18" charset="0"/>
              </a:rPr>
              <a:t>western side of the metro area</a:t>
            </a:r>
            <a:r>
              <a:rPr lang="en-US" sz="1100" i="1" dirty="0">
                <a:solidFill>
                  <a:srgbClr val="000000"/>
                </a:solidFill>
                <a:effectLst/>
                <a:ea typeface="Calibri" panose="020F0502020204030204" pitchFamily="34" charset="0"/>
                <a:cs typeface="Times New Roman" panose="02020603050405020304" pitchFamily="18" charset="0"/>
              </a:rPr>
              <a:t> (Boulder is nearly an hour North which is too far) besides a single ultra Orthodox community.</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7" name="Speech Bubble: Rectangle 26">
            <a:extLst>
              <a:ext uri="{FF2B5EF4-FFF2-40B4-BE49-F238E27FC236}">
                <a16:creationId xmlns:a16="http://schemas.microsoft.com/office/drawing/2014/main" id="{7E4DFF7A-10A4-4995-BB1F-DCC03C5C748C}"/>
              </a:ext>
            </a:extLst>
          </p:cNvPr>
          <p:cNvSpPr/>
          <p:nvPr/>
        </p:nvSpPr>
        <p:spPr>
          <a:xfrm>
            <a:off x="373492" y="4459680"/>
            <a:ext cx="2282190" cy="990600"/>
          </a:xfrm>
          <a:prstGeom prst="wedgeRectCallout">
            <a:avLst>
              <a:gd name="adj1" fmla="val -1025"/>
              <a:gd name="adj2" fmla="val 609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Only Chabad </a:t>
            </a:r>
            <a:r>
              <a:rPr lang="en-US" sz="1100" i="1" dirty="0">
                <a:solidFill>
                  <a:srgbClr val="000000"/>
                </a:solidFill>
                <a:effectLst/>
                <a:ea typeface="Calibri" panose="020F0502020204030204" pitchFamily="34" charset="0"/>
                <a:cs typeface="Times New Roman" panose="02020603050405020304" pitchFamily="18" charset="0"/>
              </a:rPr>
              <a:t>on </a:t>
            </a:r>
            <a:r>
              <a:rPr lang="en-US" sz="1100" b="1" i="1" dirty="0">
                <a:solidFill>
                  <a:srgbClr val="000000"/>
                </a:solidFill>
                <a:effectLst/>
                <a:ea typeface="Calibri" panose="020F0502020204030204" pitchFamily="34" charset="0"/>
                <a:cs typeface="Times New Roman" panose="02020603050405020304" pitchFamily="18" charset="0"/>
              </a:rPr>
              <a:t>West side of Denver</a:t>
            </a:r>
            <a:r>
              <a:rPr lang="en-US" sz="1100" i="1" dirty="0">
                <a:solidFill>
                  <a:srgbClr val="000000"/>
                </a:solidFill>
                <a:effectLst/>
                <a:ea typeface="Calibri" panose="020F0502020204030204" pitchFamily="34" charset="0"/>
                <a:cs typeface="Times New Roman" panose="02020603050405020304" pitchFamily="18" charset="0"/>
              </a:rPr>
              <a:t> and most </a:t>
            </a:r>
            <a:r>
              <a:rPr lang="en-US" sz="1100" b="1" i="1" dirty="0">
                <a:solidFill>
                  <a:srgbClr val="000000"/>
                </a:solidFill>
                <a:effectLst/>
                <a:ea typeface="Calibri" panose="020F0502020204030204" pitchFamily="34" charset="0"/>
                <a:cs typeface="Times New Roman" panose="02020603050405020304" pitchFamily="18" charset="0"/>
              </a:rPr>
              <a:t>conservative and even reform congregations are far, especially with Denver traffic</a:t>
            </a:r>
            <a:r>
              <a:rPr lang="en-US" sz="1100" i="1" dirty="0">
                <a:solidFill>
                  <a:srgbClr val="000000"/>
                </a:solidFill>
                <a:effectLst/>
                <a:ea typeface="Calibri" panose="020F0502020204030204" pitchFamily="34" charset="0"/>
                <a:cs typeface="Times New Roman" panose="02020603050405020304" pitchFamily="18" charset="0"/>
              </a:rPr>
              <a:t>. Hope to someday have more options.</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28" name="Speech Bubble: Rectangle 27">
            <a:extLst>
              <a:ext uri="{FF2B5EF4-FFF2-40B4-BE49-F238E27FC236}">
                <a16:creationId xmlns:a16="http://schemas.microsoft.com/office/drawing/2014/main" id="{F50AA4AA-E741-4359-A3EB-560FEA9BD876}"/>
              </a:ext>
            </a:extLst>
          </p:cNvPr>
          <p:cNvSpPr/>
          <p:nvPr/>
        </p:nvSpPr>
        <p:spPr>
          <a:xfrm>
            <a:off x="2717314" y="4447544"/>
            <a:ext cx="3726180" cy="1005840"/>
          </a:xfrm>
          <a:prstGeom prst="wedgeRectCallout">
            <a:avLst>
              <a:gd name="adj1" fmla="val 2898"/>
              <a:gd name="adj2" fmla="val 581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Very few congregations in the northern suburbs</a:t>
            </a:r>
            <a:r>
              <a:rPr lang="en-US" sz="1100" i="1" dirty="0">
                <a:solidFill>
                  <a:srgbClr val="000000"/>
                </a:solidFill>
                <a:effectLst/>
                <a:ea typeface="Calibri" panose="020F0502020204030204" pitchFamily="34" charset="0"/>
                <a:cs typeface="Times New Roman" panose="02020603050405020304" pitchFamily="18" charset="0"/>
              </a:rPr>
              <a:t>. We must drive to Boulder to find a sizable congregation to attend services. The next largest congregations are down in Denver/Aurora. The </a:t>
            </a:r>
            <a:r>
              <a:rPr lang="en-US" sz="1100" b="1" i="1" dirty="0">
                <a:solidFill>
                  <a:srgbClr val="000000"/>
                </a:solidFill>
                <a:effectLst/>
                <a:ea typeface="Calibri" panose="020F0502020204030204" pitchFamily="34" charset="0"/>
                <a:cs typeface="Times New Roman" panose="02020603050405020304" pitchFamily="18" charset="0"/>
              </a:rPr>
              <a:t>distance makes frequent participation difficult</a:t>
            </a:r>
            <a:r>
              <a:rPr lang="en-US" sz="1100" i="1" dirty="0">
                <a:solidFill>
                  <a:srgbClr val="000000"/>
                </a:solidFill>
                <a:effectLst/>
                <a:ea typeface="Calibri" panose="020F0502020204030204" pitchFamily="34" charset="0"/>
                <a:cs typeface="Times New Roman" panose="02020603050405020304" pitchFamily="18" charset="0"/>
              </a:rPr>
              <a:t>. Even </a:t>
            </a:r>
            <a:r>
              <a:rPr lang="en-US" sz="1100" b="1" i="1" dirty="0">
                <a:solidFill>
                  <a:srgbClr val="000000"/>
                </a:solidFill>
                <a:effectLst/>
                <a:ea typeface="Calibri" panose="020F0502020204030204" pitchFamily="34" charset="0"/>
                <a:cs typeface="Times New Roman" panose="02020603050405020304" pitchFamily="18" charset="0"/>
              </a:rPr>
              <a:t>finding Passover food is nearly impossible.</a:t>
            </a:r>
            <a:r>
              <a:rPr lang="en-US" sz="1200" i="1" dirty="0">
                <a:solidFill>
                  <a:srgbClr val="000000"/>
                </a:solidFill>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30" name="Slide Number Placeholder 3">
            <a:extLst>
              <a:ext uri="{FF2B5EF4-FFF2-40B4-BE49-F238E27FC236}">
                <a16:creationId xmlns:a16="http://schemas.microsoft.com/office/drawing/2014/main" id="{A8E5C7A0-2D43-40BE-8F4E-49D9B852F493}"/>
              </a:ext>
            </a:extLst>
          </p:cNvPr>
          <p:cNvSpPr txBox="1">
            <a:spLocks/>
          </p:cNvSpPr>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C73D7-73A8-4CB4-88FE-3E57190CFFA6}" type="slidenum">
              <a:rPr lang="en-US" smtClean="0"/>
              <a:pPr/>
              <a:t>49</a:t>
            </a:fld>
            <a:endParaRPr lang="en-US" dirty="0"/>
          </a:p>
        </p:txBody>
      </p:sp>
    </p:spTree>
    <p:extLst>
      <p:ext uri="{BB962C8B-B14F-4D97-AF65-F5344CB8AC3E}">
        <p14:creationId xmlns:p14="http://schemas.microsoft.com/office/powerpoint/2010/main" val="240560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p:txBody>
          <a:bodyPr/>
          <a:lstStyle/>
          <a:p>
            <a:r>
              <a:rPr lang="en-US" dirty="0"/>
              <a:t>behaviors</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5</a:t>
            </a:fld>
            <a:endParaRPr lang="en-US" dirty="0"/>
          </a:p>
        </p:txBody>
      </p:sp>
    </p:spTree>
    <p:extLst>
      <p:ext uri="{BB962C8B-B14F-4D97-AF65-F5344CB8AC3E}">
        <p14:creationId xmlns:p14="http://schemas.microsoft.com/office/powerpoint/2010/main" val="218309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a:xfrm>
            <a:off x="722312" y="4406900"/>
            <a:ext cx="7888287" cy="1362075"/>
          </a:xfrm>
        </p:spPr>
        <p:txBody>
          <a:bodyPr/>
          <a:lstStyle/>
          <a:p>
            <a:r>
              <a:rPr lang="en-US" dirty="0"/>
              <a:t>OBSTACLES: positions on </a:t>
            </a:r>
            <a:r>
              <a:rPr lang="en-US" dirty="0" err="1"/>
              <a:t>israel</a:t>
            </a:r>
            <a:endParaRPr lang="en-US" dirty="0"/>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50</a:t>
            </a:fld>
            <a:endParaRPr lang="en-US" dirty="0"/>
          </a:p>
        </p:txBody>
      </p:sp>
    </p:spTree>
    <p:extLst>
      <p:ext uri="{BB962C8B-B14F-4D97-AF65-F5344CB8AC3E}">
        <p14:creationId xmlns:p14="http://schemas.microsoft.com/office/powerpoint/2010/main" val="2336784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9">
            <a:extLst>
              <a:ext uri="{FF2B5EF4-FFF2-40B4-BE49-F238E27FC236}">
                <a16:creationId xmlns:a16="http://schemas.microsoft.com/office/drawing/2014/main" id="{4BDFF831-8466-4E6A-AEDD-99BCBF5A54FE}"/>
              </a:ext>
            </a:extLst>
          </p:cNvPr>
          <p:cNvSpPr>
            <a:spLocks noGrp="1"/>
          </p:cNvSpPr>
          <p:nvPr>
            <p:ph idx="1"/>
          </p:nvPr>
        </p:nvSpPr>
        <p:spPr>
          <a:xfrm>
            <a:off x="457200" y="1380566"/>
            <a:ext cx="8153400" cy="4525963"/>
          </a:xfrm>
        </p:spPr>
        <p:txBody>
          <a:bodyPr/>
          <a:lstStyle/>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Quite a few respondents mentioned obstacles related to the Greater Denver Jewish community’s and/or synagogues’ positions on Israel. </a:t>
            </a:r>
          </a:p>
          <a:p>
            <a:pPr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of these respondents feel an “Israel, right or wrong” mentality is promoted, and they do not want to blindly support Israel as they oppose Israel’s current leadership and policies (e.g., treatment of Palestinians) which they believe are in opposition to Jewish principles/values. </a:t>
            </a:r>
          </a:p>
          <a:p>
            <a:pPr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others believe Jewish organizations are not Zionist and Pro-Israel enough for them.</a:t>
            </a:r>
          </a:p>
          <a:p>
            <a:endParaRPr lang="en-US" dirty="0"/>
          </a:p>
        </p:txBody>
      </p:sp>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latin typeface="Calibri" panose="020F0502020204030204" pitchFamily="34" charset="0"/>
                <a:cs typeface="Times New Roman" panose="02020603050405020304" pitchFamily="18" charset="0"/>
              </a:rPr>
              <a:t>Israel</a:t>
            </a:r>
          </a:p>
        </p:txBody>
      </p:sp>
      <p:sp>
        <p:nvSpPr>
          <p:cNvPr id="5" name="Slide Number Placeholder 3">
            <a:extLst>
              <a:ext uri="{FF2B5EF4-FFF2-40B4-BE49-F238E27FC236}">
                <a16:creationId xmlns:a16="http://schemas.microsoft.com/office/drawing/2014/main" id="{4ACAE406-865B-4DB9-BA7A-729D7EB9279A}"/>
              </a:ext>
            </a:extLst>
          </p:cNvPr>
          <p:cNvSpPr txBox="1">
            <a:spLocks/>
          </p:cNvSpPr>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C73D7-73A8-4CB4-88FE-3E57190CFFA6}" type="slidenum">
              <a:rPr lang="en-US" smtClean="0"/>
              <a:pPr/>
              <a:t>51</a:t>
            </a:fld>
            <a:endParaRPr lang="en-US" dirty="0"/>
          </a:p>
        </p:txBody>
      </p:sp>
    </p:spTree>
    <p:extLst>
      <p:ext uri="{BB962C8B-B14F-4D97-AF65-F5344CB8AC3E}">
        <p14:creationId xmlns:p14="http://schemas.microsoft.com/office/powerpoint/2010/main" val="2379195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533400"/>
          </a:xfrm>
        </p:spPr>
        <p:txBody>
          <a:bodyPr>
            <a:noAutofit/>
          </a:bodyPr>
          <a:lstStyle/>
          <a:p>
            <a:r>
              <a:rPr lang="en-US" sz="3200" dirty="0"/>
              <a:t> Obstacles to Participation: </a:t>
            </a:r>
            <a:r>
              <a:rPr lang="en-US" sz="3200" dirty="0">
                <a:latin typeface="Calibri" panose="020F0502020204030204" pitchFamily="34" charset="0"/>
                <a:cs typeface="Times New Roman" panose="02020603050405020304" pitchFamily="18" charset="0"/>
              </a:rPr>
              <a:t>Too Pro Israel</a:t>
            </a:r>
          </a:p>
        </p:txBody>
      </p:sp>
      <p:sp>
        <p:nvSpPr>
          <p:cNvPr id="13" name="Speech Bubble: Rectangle 12">
            <a:extLst>
              <a:ext uri="{FF2B5EF4-FFF2-40B4-BE49-F238E27FC236}">
                <a16:creationId xmlns:a16="http://schemas.microsoft.com/office/drawing/2014/main" id="{F02668D1-A0BF-417F-9EEB-1F6904F5B46F}"/>
              </a:ext>
            </a:extLst>
          </p:cNvPr>
          <p:cNvSpPr/>
          <p:nvPr/>
        </p:nvSpPr>
        <p:spPr>
          <a:xfrm>
            <a:off x="640080" y="990600"/>
            <a:ext cx="2971800" cy="1771650"/>
          </a:xfrm>
          <a:prstGeom prst="wedgeRectCallout">
            <a:avLst>
              <a:gd name="adj1" fmla="val -3093"/>
              <a:gd name="adj2" fmla="val 558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 often find discussion of American and Israeli politics to be of one mindset, and feel that the attempt to tie the Jewish community to Israel results in a </a:t>
            </a:r>
            <a:r>
              <a:rPr lang="en-US" sz="1100" b="1" i="1" dirty="0">
                <a:solidFill>
                  <a:srgbClr val="000000"/>
                </a:solidFill>
                <a:effectLst/>
                <a:ea typeface="Calibri" panose="020F0502020204030204" pitchFamily="34" charset="0"/>
                <a:cs typeface="Times New Roman" panose="02020603050405020304" pitchFamily="18" charset="0"/>
              </a:rPr>
              <a:t>demand for acceptance of Israeli politics</a:t>
            </a:r>
            <a:r>
              <a:rPr lang="en-US" sz="1100" i="1" dirty="0">
                <a:solidFill>
                  <a:srgbClr val="000000"/>
                </a:solidFill>
                <a:effectLst/>
                <a:ea typeface="Calibri" panose="020F0502020204030204" pitchFamily="34" charset="0"/>
                <a:cs typeface="Times New Roman" panose="02020603050405020304" pitchFamily="18" charset="0"/>
              </a:rPr>
              <a:t> and American politics that must, without limitation, condone Israeli actions. I love Israel, but I feel there is one side portrayed, not two and not the many more that are actually prevalent, especially among Israeli Jews.”</a:t>
            </a:r>
            <a:r>
              <a:rPr lang="en-US" sz="1100" dirty="0">
                <a:effectLst/>
                <a:ea typeface="Calibri" panose="020F0502020204030204" pitchFamily="34" charset="0"/>
                <a:cs typeface="Times New Roman" panose="02020603050405020304" pitchFamily="18" charset="0"/>
              </a:rPr>
              <a:t> </a:t>
            </a:r>
          </a:p>
        </p:txBody>
      </p:sp>
      <p:sp>
        <p:nvSpPr>
          <p:cNvPr id="14" name="Speech Bubble: Rectangle 13">
            <a:extLst>
              <a:ext uri="{FF2B5EF4-FFF2-40B4-BE49-F238E27FC236}">
                <a16:creationId xmlns:a16="http://schemas.microsoft.com/office/drawing/2014/main" id="{C7066428-149C-4C11-9920-D614A68EC19F}"/>
              </a:ext>
            </a:extLst>
          </p:cNvPr>
          <p:cNvSpPr/>
          <p:nvPr/>
        </p:nvSpPr>
        <p:spPr>
          <a:xfrm>
            <a:off x="3733800" y="990600"/>
            <a:ext cx="2828290" cy="664845"/>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“The connection to Israel's policies is troubling. A </a:t>
            </a:r>
            <a:r>
              <a:rPr lang="en-US" sz="1100" b="1" i="1" dirty="0">
                <a:solidFill>
                  <a:srgbClr val="000000"/>
                </a:solidFill>
                <a:effectLst/>
                <a:ea typeface="Calibri" panose="020F0502020204030204" pitchFamily="34" charset="0"/>
                <a:cs typeface="Times New Roman" panose="02020603050405020304" pitchFamily="18" charset="0"/>
              </a:rPr>
              <a:t>conservative, theocratic state seems in opposition to Jewish principles</a:t>
            </a:r>
            <a:r>
              <a:rPr lang="en-US" sz="1100" i="1" dirty="0">
                <a:solidFill>
                  <a:srgbClr val="000000"/>
                </a:solidFill>
                <a:effectLst/>
                <a:ea typeface="Calibri" panose="020F0502020204030204" pitchFamily="34" charset="0"/>
                <a:cs typeface="Times New Roman" panose="02020603050405020304" pitchFamily="18" charset="0"/>
              </a:rPr>
              <a:t> I subscribe to.”</a:t>
            </a:r>
            <a:endParaRPr lang="en-US" sz="1100" dirty="0">
              <a:effectLst/>
              <a:ea typeface="Calibri" panose="020F0502020204030204" pitchFamily="34" charset="0"/>
              <a:cs typeface="Times New Roman" panose="02020603050405020304" pitchFamily="18" charset="0"/>
            </a:endParaRPr>
          </a:p>
        </p:txBody>
      </p:sp>
      <p:sp>
        <p:nvSpPr>
          <p:cNvPr id="17" name="Speech Bubble: Rectangle 16">
            <a:extLst>
              <a:ext uri="{FF2B5EF4-FFF2-40B4-BE49-F238E27FC236}">
                <a16:creationId xmlns:a16="http://schemas.microsoft.com/office/drawing/2014/main" id="{F8BCB2DB-DD38-42BE-9EA3-4F4078739949}"/>
              </a:ext>
            </a:extLst>
          </p:cNvPr>
          <p:cNvSpPr/>
          <p:nvPr/>
        </p:nvSpPr>
        <p:spPr>
          <a:xfrm>
            <a:off x="6670563" y="1786254"/>
            <a:ext cx="1741917" cy="1012189"/>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Jewish life is too tied to Israel</a:t>
            </a:r>
            <a:r>
              <a:rPr lang="en-US" sz="1100" i="1" dirty="0">
                <a:solidFill>
                  <a:srgbClr val="000000"/>
                </a:solidFill>
                <a:effectLst/>
                <a:ea typeface="Calibri" panose="020F0502020204030204" pitchFamily="34" charset="0"/>
                <a:cs typeface="Times New Roman" panose="02020603050405020304" pitchFamily="18" charset="0"/>
              </a:rPr>
              <a:t>. I do not consider current day Israel to adhere to Jewish principles!” </a:t>
            </a:r>
            <a:endParaRPr lang="en-US" sz="1100" dirty="0">
              <a:effectLst/>
              <a:ea typeface="Calibri" panose="020F0502020204030204" pitchFamily="34" charset="0"/>
              <a:cs typeface="Times New Roman" panose="02020603050405020304" pitchFamily="18" charset="0"/>
            </a:endParaRPr>
          </a:p>
        </p:txBody>
      </p:sp>
      <p:sp>
        <p:nvSpPr>
          <p:cNvPr id="18" name="Speech Bubble: Rectangle 17">
            <a:extLst>
              <a:ext uri="{FF2B5EF4-FFF2-40B4-BE49-F238E27FC236}">
                <a16:creationId xmlns:a16="http://schemas.microsoft.com/office/drawing/2014/main" id="{C93A1AD6-E689-4781-9190-970C3F717952}"/>
              </a:ext>
            </a:extLst>
          </p:cNvPr>
          <p:cNvSpPr/>
          <p:nvPr/>
        </p:nvSpPr>
        <p:spPr>
          <a:xfrm>
            <a:off x="6684010" y="990600"/>
            <a:ext cx="1728470" cy="664844"/>
          </a:xfrm>
          <a:prstGeom prst="wedgeRectCallout">
            <a:avLst>
              <a:gd name="adj1" fmla="val 1742"/>
              <a:gd name="adj2" fmla="val 614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Difficult to support Israel</a:t>
            </a:r>
            <a:r>
              <a:rPr lang="en-US" sz="1100" i="1" dirty="0">
                <a:solidFill>
                  <a:srgbClr val="000000"/>
                </a:solidFill>
                <a:effectLst/>
                <a:ea typeface="Calibri" panose="020F0502020204030204" pitchFamily="34" charset="0"/>
                <a:cs typeface="Times New Roman" panose="02020603050405020304" pitchFamily="18" charset="0"/>
              </a:rPr>
              <a:t> under the current regime and their policies.”</a:t>
            </a:r>
            <a:endParaRPr lang="en-US" sz="1100" dirty="0">
              <a:effectLst/>
              <a:ea typeface="Calibri" panose="020F0502020204030204" pitchFamily="34" charset="0"/>
              <a:cs typeface="Times New Roman" panose="02020603050405020304" pitchFamily="18" charset="0"/>
            </a:endParaRPr>
          </a:p>
        </p:txBody>
      </p:sp>
      <p:sp>
        <p:nvSpPr>
          <p:cNvPr id="19" name="Speech Bubble: Rectangle 18">
            <a:extLst>
              <a:ext uri="{FF2B5EF4-FFF2-40B4-BE49-F238E27FC236}">
                <a16:creationId xmlns:a16="http://schemas.microsoft.com/office/drawing/2014/main" id="{8A0AC400-044D-4880-96D1-7B773C324B35}"/>
              </a:ext>
            </a:extLst>
          </p:cNvPr>
          <p:cNvSpPr/>
          <p:nvPr/>
        </p:nvSpPr>
        <p:spPr>
          <a:xfrm>
            <a:off x="3739963" y="1786255"/>
            <a:ext cx="2828290" cy="1012190"/>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Israeli politics is embarrassing</a:t>
            </a:r>
            <a:r>
              <a:rPr lang="en-US" sz="1100" i="1" dirty="0">
                <a:solidFill>
                  <a:srgbClr val="000000"/>
                </a:solidFill>
                <a:effectLst/>
                <a:ea typeface="Calibri" panose="020F0502020204030204" pitchFamily="34" charset="0"/>
                <a:cs typeface="Times New Roman" panose="02020603050405020304" pitchFamily="18" charset="0"/>
              </a:rPr>
              <a:t>. They actively try to not recognize Jews with reforming views. There are more non-Israeli, non-fascist, reform-minded, progressively nonviolent Jews in the world than they want to accept.”“</a:t>
            </a:r>
            <a:endParaRPr lang="en-US" sz="1100" dirty="0">
              <a:effectLst/>
              <a:ea typeface="Calibri" panose="020F0502020204030204" pitchFamily="34" charset="0"/>
              <a:cs typeface="Times New Roman" panose="02020603050405020304" pitchFamily="18" charset="0"/>
            </a:endParaRPr>
          </a:p>
        </p:txBody>
      </p:sp>
      <p:sp>
        <p:nvSpPr>
          <p:cNvPr id="20" name="Speech Bubble: Rectangle 19">
            <a:extLst>
              <a:ext uri="{FF2B5EF4-FFF2-40B4-BE49-F238E27FC236}">
                <a16:creationId xmlns:a16="http://schemas.microsoft.com/office/drawing/2014/main" id="{C4879919-2E03-406A-AA04-3A9C409B43F9}"/>
              </a:ext>
            </a:extLst>
          </p:cNvPr>
          <p:cNvSpPr/>
          <p:nvPr/>
        </p:nvSpPr>
        <p:spPr>
          <a:xfrm>
            <a:off x="640080" y="3018939"/>
            <a:ext cx="2872740" cy="1183640"/>
          </a:xfrm>
          <a:prstGeom prst="wedgeRectCallout">
            <a:avLst>
              <a:gd name="adj1" fmla="val -5913"/>
              <a:gd name="adj2" fmla="val 595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“Reform movement has been slow to recognize that our generation has a more complicated relationship with Israel. We </a:t>
            </a:r>
            <a:r>
              <a:rPr lang="en-US" sz="1100" b="1" i="1" dirty="0">
                <a:solidFill>
                  <a:srgbClr val="000000"/>
                </a:solidFill>
                <a:effectLst/>
                <a:ea typeface="Calibri" panose="020F0502020204030204" pitchFamily="34" charset="0"/>
                <a:cs typeface="Times New Roman" panose="02020603050405020304" pitchFamily="18" charset="0"/>
              </a:rPr>
              <a:t>don't just support Israel blindly</a:t>
            </a:r>
            <a:r>
              <a:rPr lang="en-US" sz="1100" i="1" dirty="0">
                <a:solidFill>
                  <a:srgbClr val="000000"/>
                </a:solidFill>
                <a:effectLst/>
                <a:ea typeface="Calibri" panose="020F0502020204030204" pitchFamily="34" charset="0"/>
                <a:cs typeface="Times New Roman" panose="02020603050405020304" pitchFamily="18" charset="0"/>
              </a:rPr>
              <a:t>, and we often </a:t>
            </a:r>
            <a:r>
              <a:rPr lang="en-US" sz="1100" b="1" i="1" dirty="0">
                <a:solidFill>
                  <a:srgbClr val="000000"/>
                </a:solidFill>
                <a:effectLst/>
                <a:ea typeface="Calibri" panose="020F0502020204030204" pitchFamily="34" charset="0"/>
                <a:cs typeface="Times New Roman" panose="02020603050405020304" pitchFamily="18" charset="0"/>
              </a:rPr>
              <a:t>feel conflicted</a:t>
            </a:r>
            <a:r>
              <a:rPr lang="en-US" sz="1100" i="1" dirty="0">
                <a:solidFill>
                  <a:srgbClr val="000000"/>
                </a:solidFill>
                <a:effectLst/>
                <a:ea typeface="Calibri" panose="020F0502020204030204" pitchFamily="34" charset="0"/>
                <a:cs typeface="Times New Roman" panose="02020603050405020304" pitchFamily="18" charset="0"/>
              </a:rPr>
              <a:t>.  Hard, then, to go to services and </a:t>
            </a:r>
            <a:r>
              <a:rPr lang="en-US" sz="1100" b="1" i="1" dirty="0">
                <a:solidFill>
                  <a:srgbClr val="000000"/>
                </a:solidFill>
                <a:effectLst/>
                <a:ea typeface="Calibri" panose="020F0502020204030204" pitchFamily="34" charset="0"/>
                <a:cs typeface="Times New Roman" panose="02020603050405020304" pitchFamily="18" charset="0"/>
              </a:rPr>
              <a:t>get berated about not supporting Israel enough</a:t>
            </a:r>
            <a:r>
              <a:rPr lang="en-US" sz="1100" i="1" dirty="0">
                <a:solidFill>
                  <a:srgbClr val="000000"/>
                </a:solidFill>
                <a:effectLst/>
                <a:ea typeface="Calibri" panose="020F0502020204030204" pitchFamily="34" charset="0"/>
                <a:cs typeface="Times New Roman" panose="02020603050405020304" pitchFamily="18" charset="0"/>
              </a:rPr>
              <a:t>.”</a:t>
            </a:r>
            <a:r>
              <a:rPr lang="en-US" sz="11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21" name="Speech Bubble: Rectangle 20">
            <a:extLst>
              <a:ext uri="{FF2B5EF4-FFF2-40B4-BE49-F238E27FC236}">
                <a16:creationId xmlns:a16="http://schemas.microsoft.com/office/drawing/2014/main" id="{6D3947F3-5E25-4249-A37C-ACA21E9BCADE}"/>
              </a:ext>
            </a:extLst>
          </p:cNvPr>
          <p:cNvSpPr/>
          <p:nvPr/>
        </p:nvSpPr>
        <p:spPr>
          <a:xfrm>
            <a:off x="3634740" y="3008106"/>
            <a:ext cx="2926080" cy="1207770"/>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“I’m </a:t>
            </a:r>
            <a:r>
              <a:rPr lang="en-US" sz="1100" b="1" i="1" dirty="0">
                <a:solidFill>
                  <a:srgbClr val="000000"/>
                </a:solidFill>
                <a:effectLst/>
                <a:ea typeface="Calibri" panose="020F0502020204030204" pitchFamily="34" charset="0"/>
                <a:cs typeface="Times New Roman" panose="02020603050405020304" pitchFamily="18" charset="0"/>
              </a:rPr>
              <a:t>uncomfortable with the actions Israel geopolitically</a:t>
            </a:r>
            <a:r>
              <a:rPr lang="en-US" sz="1100" i="1" dirty="0">
                <a:solidFill>
                  <a:srgbClr val="000000"/>
                </a:solidFill>
                <a:effectLst/>
                <a:ea typeface="Calibri" panose="020F0502020204030204" pitchFamily="34" charset="0"/>
                <a:cs typeface="Times New Roman" panose="02020603050405020304" pitchFamily="18" charset="0"/>
              </a:rPr>
              <a:t>. Much of American Jewish culture assumes support of Israel's actions. This </a:t>
            </a:r>
            <a:r>
              <a:rPr lang="en-US" sz="1100" b="1" i="1" dirty="0">
                <a:solidFill>
                  <a:srgbClr val="000000"/>
                </a:solidFill>
                <a:effectLst/>
                <a:ea typeface="Calibri" panose="020F0502020204030204" pitchFamily="34" charset="0"/>
                <a:cs typeface="Times New Roman" panose="02020603050405020304" pitchFamily="18" charset="0"/>
              </a:rPr>
              <a:t>is an obstacle</a:t>
            </a:r>
            <a:r>
              <a:rPr lang="en-US" sz="1100" i="1" dirty="0">
                <a:solidFill>
                  <a:srgbClr val="000000"/>
                </a:solidFill>
                <a:effectLst/>
                <a:ea typeface="Calibri" panose="020F0502020204030204" pitchFamily="34" charset="0"/>
                <a:cs typeface="Times New Roman" panose="02020603050405020304" pitchFamily="18" charset="0"/>
              </a:rPr>
              <a:t> to having sincere, meaningful conversations (striking up friendships) with peers I meet in the Jewish community.”                                                                                                                                             </a:t>
            </a:r>
            <a:endParaRPr lang="en-US" sz="1100" dirty="0">
              <a:effectLst/>
              <a:ea typeface="Calibri" panose="020F0502020204030204" pitchFamily="34" charset="0"/>
              <a:cs typeface="Times New Roman" panose="02020603050405020304" pitchFamily="18" charset="0"/>
            </a:endParaRPr>
          </a:p>
        </p:txBody>
      </p:sp>
      <p:sp>
        <p:nvSpPr>
          <p:cNvPr id="22" name="Speech Bubble: Rectangle 21">
            <a:extLst>
              <a:ext uri="{FF2B5EF4-FFF2-40B4-BE49-F238E27FC236}">
                <a16:creationId xmlns:a16="http://schemas.microsoft.com/office/drawing/2014/main" id="{CB2D52B7-025A-4F68-964C-0A6DDE203A60}"/>
              </a:ext>
            </a:extLst>
          </p:cNvPr>
          <p:cNvSpPr/>
          <p:nvPr/>
        </p:nvSpPr>
        <p:spPr>
          <a:xfrm>
            <a:off x="640080" y="4472565"/>
            <a:ext cx="3505200" cy="1143000"/>
          </a:xfrm>
          <a:prstGeom prst="wedgeRectCallout">
            <a:avLst>
              <a:gd name="adj1" fmla="val -5182"/>
              <a:gd name="adj2" fmla="val 570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 have strong feelings and beliefs about </a:t>
            </a:r>
            <a:r>
              <a:rPr lang="en-US" sz="1100" b="1" i="1" dirty="0">
                <a:solidFill>
                  <a:srgbClr val="000000"/>
                </a:solidFill>
                <a:effectLst/>
                <a:ea typeface="Calibri" panose="020F0502020204030204" pitchFamily="34" charset="0"/>
                <a:cs typeface="Times New Roman" panose="02020603050405020304" pitchFamily="18" charset="0"/>
              </a:rPr>
              <a:t>Israel’s terrible treatment of Palestinians</a:t>
            </a:r>
            <a:r>
              <a:rPr lang="en-US" sz="1100" i="1" dirty="0">
                <a:solidFill>
                  <a:srgbClr val="000000"/>
                </a:solidFill>
                <a:effectLst/>
                <a:ea typeface="Calibri" panose="020F0502020204030204" pitchFamily="34" charset="0"/>
                <a:cs typeface="Times New Roman" panose="02020603050405020304" pitchFamily="18" charset="0"/>
              </a:rPr>
              <a:t>. Too often </a:t>
            </a:r>
            <a:r>
              <a:rPr lang="en-US" sz="1100" b="1" i="1" dirty="0">
                <a:solidFill>
                  <a:srgbClr val="000000"/>
                </a:solidFill>
                <a:effectLst/>
                <a:ea typeface="Calibri" panose="020F0502020204030204" pitchFamily="34" charset="0"/>
                <a:cs typeface="Times New Roman" panose="02020603050405020304" pitchFamily="18" charset="0"/>
              </a:rPr>
              <a:t>Jewish community events are tied up formally or informally w Israel</a:t>
            </a:r>
            <a:r>
              <a:rPr lang="en-US" sz="1100" i="1" dirty="0">
                <a:solidFill>
                  <a:srgbClr val="000000"/>
                </a:solidFill>
                <a:effectLst/>
                <a:ea typeface="Calibri" panose="020F0502020204030204" pitchFamily="34" charset="0"/>
                <a:cs typeface="Times New Roman" panose="02020603050405020304" pitchFamily="18" charset="0"/>
              </a:rPr>
              <a:t>, and I do not wish to get into arguments or to support or even appear to support blind acceptance of Israel’s actions.  What’s happened in Israel is disgusting to me.”</a:t>
            </a:r>
            <a:endParaRPr lang="en-US" sz="1100" dirty="0">
              <a:effectLst/>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267BDB75-C4AC-4E0C-B25C-BF61E3541B58}"/>
              </a:ext>
            </a:extLst>
          </p:cNvPr>
          <p:cNvSpPr/>
          <p:nvPr/>
        </p:nvSpPr>
        <p:spPr>
          <a:xfrm>
            <a:off x="6670563" y="3013709"/>
            <a:ext cx="1894317" cy="1202167"/>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“The real reasons I feel the way I feel about Judaism is because of </a:t>
            </a:r>
            <a:r>
              <a:rPr lang="en-US" sz="1100" b="1" i="1">
                <a:solidFill>
                  <a:srgbClr val="000000"/>
                </a:solidFill>
                <a:effectLst/>
                <a:ea typeface="Calibri" panose="020F0502020204030204" pitchFamily="34" charset="0"/>
                <a:cs typeface="Times New Roman" panose="02020603050405020304" pitchFamily="18" charset="0"/>
              </a:rPr>
              <a:t>Netanyahu</a:t>
            </a:r>
            <a:r>
              <a:rPr lang="en-US" sz="1100" i="1">
                <a:solidFill>
                  <a:srgbClr val="000000"/>
                </a:solidFill>
                <a:effectLst/>
                <a:ea typeface="Calibri" panose="020F0502020204030204" pitchFamily="34" charset="0"/>
                <a:cs typeface="Times New Roman" panose="02020603050405020304" pitchFamily="18" charset="0"/>
              </a:rPr>
              <a:t>.   As long as Israel wants to keep a </a:t>
            </a:r>
            <a:r>
              <a:rPr lang="en-US" sz="1100" b="1" i="1">
                <a:solidFill>
                  <a:srgbClr val="000000"/>
                </a:solidFill>
                <a:effectLst/>
                <a:ea typeface="Calibri" panose="020F0502020204030204" pitchFamily="34" charset="0"/>
                <a:cs typeface="Times New Roman" panose="02020603050405020304" pitchFamily="18" charset="0"/>
              </a:rPr>
              <a:t>destroyer as their leader and apartheid</a:t>
            </a:r>
            <a:r>
              <a:rPr lang="en-US" sz="1100" i="1">
                <a:solidFill>
                  <a:srgbClr val="000000"/>
                </a:solidFill>
                <a:effectLst/>
                <a:ea typeface="Calibri" panose="020F0502020204030204" pitchFamily="34" charset="0"/>
                <a:cs typeface="Times New Roman" panose="02020603050405020304" pitchFamily="18" charset="0"/>
              </a:rPr>
              <a:t>. I have no interest.”</a:t>
            </a:r>
            <a:endParaRPr lang="en-US" sz="1100">
              <a:effectLst/>
              <a:ea typeface="Calibri" panose="020F0502020204030204" pitchFamily="34" charset="0"/>
              <a:cs typeface="Times New Roman" panose="02020603050405020304" pitchFamily="18" charset="0"/>
            </a:endParaRPr>
          </a:p>
        </p:txBody>
      </p:sp>
      <p:sp>
        <p:nvSpPr>
          <p:cNvPr id="24" name="Speech Bubble: Rectangle 23">
            <a:extLst>
              <a:ext uri="{FF2B5EF4-FFF2-40B4-BE49-F238E27FC236}">
                <a16:creationId xmlns:a16="http://schemas.microsoft.com/office/drawing/2014/main" id="{CDE57616-94AB-4705-99DC-A2316A566031}"/>
              </a:ext>
            </a:extLst>
          </p:cNvPr>
          <p:cNvSpPr/>
          <p:nvPr/>
        </p:nvSpPr>
        <p:spPr>
          <a:xfrm>
            <a:off x="3848100" y="7037705"/>
            <a:ext cx="2635885" cy="873125"/>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a:t>
            </a:r>
            <a:r>
              <a:rPr lang="en-US" sz="1100" b="1" i="1">
                <a:solidFill>
                  <a:srgbClr val="000000"/>
                </a:solidFill>
                <a:effectLst/>
                <a:ea typeface="Calibri" panose="020F0502020204030204" pitchFamily="34" charset="0"/>
                <a:cs typeface="Times New Roman" panose="02020603050405020304" pitchFamily="18" charset="0"/>
              </a:rPr>
              <a:t>I don't support the relationship between Jewish institutions and Israeli politics</a:t>
            </a:r>
            <a:r>
              <a:rPr lang="en-US" sz="1100" i="1">
                <a:solidFill>
                  <a:srgbClr val="000000"/>
                </a:solidFill>
                <a:effectLst/>
                <a:ea typeface="Calibri" panose="020F0502020204030204" pitchFamily="34" charset="0"/>
                <a:cs typeface="Times New Roman" panose="02020603050405020304" pitchFamily="18" charset="0"/>
              </a:rPr>
              <a:t>. I find it completely irrelevant to Jewish religion and culture.”</a:t>
            </a:r>
            <a:endParaRPr lang="en-US" sz="1100">
              <a:effectLst/>
              <a:ea typeface="Calibri" panose="020F0502020204030204" pitchFamily="34" charset="0"/>
              <a:cs typeface="Times New Roman" panose="02020603050405020304" pitchFamily="18" charset="0"/>
            </a:endParaRPr>
          </a:p>
        </p:txBody>
      </p:sp>
      <p:sp>
        <p:nvSpPr>
          <p:cNvPr id="26" name="Speech Bubble: Rectangle 25">
            <a:extLst>
              <a:ext uri="{FF2B5EF4-FFF2-40B4-BE49-F238E27FC236}">
                <a16:creationId xmlns:a16="http://schemas.microsoft.com/office/drawing/2014/main" id="{C10487D1-287D-4151-9328-97AF86B425D7}"/>
              </a:ext>
            </a:extLst>
          </p:cNvPr>
          <p:cNvSpPr/>
          <p:nvPr/>
        </p:nvSpPr>
        <p:spPr>
          <a:xfrm>
            <a:off x="533400" y="7105650"/>
            <a:ext cx="2655570" cy="857250"/>
          </a:xfrm>
          <a:prstGeom prst="wedgeRectCallout">
            <a:avLst>
              <a:gd name="adj1" fmla="val -4921"/>
              <a:gd name="adj2" fmla="val 605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“No synagogue in the area that is not Zionist. That’s a big barrier. They </a:t>
            </a:r>
            <a:r>
              <a:rPr lang="en-US" sz="1100" b="1" i="1">
                <a:solidFill>
                  <a:srgbClr val="000000"/>
                </a:solidFill>
                <a:effectLst/>
                <a:ea typeface="Calibri" panose="020F0502020204030204" pitchFamily="34" charset="0"/>
                <a:cs typeface="Times New Roman" panose="02020603050405020304" pitchFamily="18" charset="0"/>
              </a:rPr>
              <a:t>prioritize politically and culturally supporting Israel over practicing Jewish values</a:t>
            </a:r>
            <a:r>
              <a:rPr lang="en-US" sz="1100" i="1">
                <a:solidFill>
                  <a:srgbClr val="000000"/>
                </a:solidFill>
                <a:effectLst/>
                <a:ea typeface="Calibri" panose="020F0502020204030204" pitchFamily="34" charset="0"/>
                <a:cs typeface="Times New Roman" panose="02020603050405020304" pitchFamily="18" charset="0"/>
              </a:rPr>
              <a:t> every day.”</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solidFill>
                  <a:srgbClr val="000000"/>
                </a:solidFill>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27" name="Speech Bubble: Rectangle 26">
            <a:extLst>
              <a:ext uri="{FF2B5EF4-FFF2-40B4-BE49-F238E27FC236}">
                <a16:creationId xmlns:a16="http://schemas.microsoft.com/office/drawing/2014/main" id="{CE125E72-EEFD-4685-B85A-E02CF6B09E67}"/>
              </a:ext>
            </a:extLst>
          </p:cNvPr>
          <p:cNvSpPr/>
          <p:nvPr/>
        </p:nvSpPr>
        <p:spPr>
          <a:xfrm>
            <a:off x="4297680" y="4481642"/>
            <a:ext cx="4114800" cy="1133924"/>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“The current </a:t>
            </a:r>
            <a:r>
              <a:rPr lang="en-US" sz="1100" b="1" i="1" dirty="0">
                <a:solidFill>
                  <a:srgbClr val="000000"/>
                </a:solidFill>
                <a:effectLst/>
                <a:ea typeface="Calibri" panose="020F0502020204030204" pitchFamily="34" charset="0"/>
                <a:cs typeface="Times New Roman" panose="02020603050405020304" pitchFamily="18" charset="0"/>
              </a:rPr>
              <a:t>Israeli government's approach to the Palestinian people</a:t>
            </a:r>
            <a:r>
              <a:rPr lang="en-US" sz="1100" i="1" dirty="0">
                <a:solidFill>
                  <a:srgbClr val="000000"/>
                </a:solidFill>
                <a:effectLst/>
                <a:ea typeface="Calibri" panose="020F0502020204030204" pitchFamily="34" charset="0"/>
                <a:cs typeface="Times New Roman" panose="02020603050405020304" pitchFamily="18" charset="0"/>
              </a:rPr>
              <a:t> and </a:t>
            </a:r>
            <a:r>
              <a:rPr lang="en-US" sz="1100" b="1" i="1" dirty="0">
                <a:solidFill>
                  <a:srgbClr val="000000"/>
                </a:solidFill>
                <a:effectLst/>
                <a:ea typeface="Calibri" panose="020F0502020204030204" pitchFamily="34" charset="0"/>
                <a:cs typeface="Times New Roman" panose="02020603050405020304" pitchFamily="18" charset="0"/>
              </a:rPr>
              <a:t>fear of being devalued or attacked by Community folks who do not share this perspective</a:t>
            </a:r>
            <a:r>
              <a:rPr lang="en-US" sz="1100" i="1" dirty="0">
                <a:solidFill>
                  <a:srgbClr val="000000"/>
                </a:solidFill>
                <a:effectLst/>
                <a:ea typeface="Calibri" panose="020F0502020204030204" pitchFamily="34" charset="0"/>
                <a:cs typeface="Times New Roman" panose="02020603050405020304" pitchFamily="18" charset="0"/>
              </a:rPr>
              <a:t> and who judge it harshly. I question the value of Jewish tradition if it can be molded into such a view in an effort to be supportive of Israel</a:t>
            </a:r>
            <a:r>
              <a:rPr lang="en-US" sz="1100" b="1" i="1" dirty="0">
                <a:solidFill>
                  <a:srgbClr val="000000"/>
                </a:solidFill>
                <a:effectLst/>
                <a:ea typeface="Calibri" panose="020F0502020204030204" pitchFamily="34" charset="0"/>
                <a:cs typeface="Times New Roman" panose="02020603050405020304" pitchFamily="18" charset="0"/>
              </a:rPr>
              <a:t>. Israel's support of Trump is a big problem</a:t>
            </a:r>
            <a:r>
              <a:rPr lang="en-US" sz="1100" i="1" dirty="0">
                <a:solidFill>
                  <a:srgbClr val="000000"/>
                </a:solidFill>
                <a:effectLst/>
                <a:ea typeface="Calibri" panose="020F0502020204030204" pitchFamily="34" charset="0"/>
                <a:cs typeface="Times New Roman" panose="02020603050405020304" pitchFamily="18" charset="0"/>
              </a:rPr>
              <a:t> for me and my family.”</a:t>
            </a:r>
            <a:endParaRPr lang="en-US" sz="1100" dirty="0">
              <a:effectLst/>
              <a:ea typeface="Calibri" panose="020F0502020204030204" pitchFamily="34" charset="0"/>
              <a:cs typeface="Times New Roman" panose="02020603050405020304" pitchFamily="18" charset="0"/>
            </a:endParaRPr>
          </a:p>
        </p:txBody>
      </p:sp>
      <p:sp>
        <p:nvSpPr>
          <p:cNvPr id="3" name="Speech Bubble: Rectangle 2">
            <a:extLst>
              <a:ext uri="{FF2B5EF4-FFF2-40B4-BE49-F238E27FC236}">
                <a16:creationId xmlns:a16="http://schemas.microsoft.com/office/drawing/2014/main" id="{C7BA571C-86D5-4788-AC36-6F5CD28198C0}"/>
              </a:ext>
            </a:extLst>
          </p:cNvPr>
          <p:cNvSpPr/>
          <p:nvPr/>
        </p:nvSpPr>
        <p:spPr>
          <a:xfrm>
            <a:off x="1905000" y="5862133"/>
            <a:ext cx="5638800" cy="699958"/>
          </a:xfrm>
          <a:prstGeom prst="wedgeRectCallout">
            <a:avLst>
              <a:gd name="adj1" fmla="val -4311"/>
              <a:gd name="adj2" fmla="val 594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“There is </a:t>
            </a:r>
            <a:r>
              <a:rPr lang="en-US" sz="1100" b="1" i="1" dirty="0">
                <a:solidFill>
                  <a:srgbClr val="000000"/>
                </a:solidFill>
                <a:effectLst/>
                <a:ea typeface="Calibri" panose="020F0502020204030204" pitchFamily="34" charset="0"/>
                <a:cs typeface="Times New Roman" panose="02020603050405020304" pitchFamily="18" charset="0"/>
              </a:rPr>
              <a:t>no room for debate about Israel</a:t>
            </a:r>
            <a:r>
              <a:rPr lang="en-US" sz="1100" i="1" dirty="0">
                <a:solidFill>
                  <a:srgbClr val="000000"/>
                </a:solidFill>
                <a:effectLst/>
                <a:ea typeface="Calibri" panose="020F0502020204030204" pitchFamily="34" charset="0"/>
                <a:cs typeface="Times New Roman" panose="02020603050405020304" pitchFamily="18" charset="0"/>
              </a:rPr>
              <a:t> in Denver's Jewish community. </a:t>
            </a:r>
            <a:r>
              <a:rPr lang="en-US" sz="1100" b="1" i="1" dirty="0">
                <a:solidFill>
                  <a:srgbClr val="000000"/>
                </a:solidFill>
                <a:effectLst/>
                <a:ea typeface="Calibri" panose="020F0502020204030204" pitchFamily="34" charset="0"/>
                <a:cs typeface="Times New Roman" panose="02020603050405020304" pitchFamily="18" charset="0"/>
              </a:rPr>
              <a:t>Ostracization of those who do not stand by this corrupt Likud government turns us away</a:t>
            </a:r>
            <a:r>
              <a:rPr lang="en-US" sz="1100" i="1" dirty="0">
                <a:solidFill>
                  <a:srgbClr val="000000"/>
                </a:solidFill>
                <a:effectLst/>
                <a:ea typeface="Calibri" panose="020F0502020204030204" pitchFamily="34" charset="0"/>
                <a:cs typeface="Times New Roman" panose="02020603050405020304" pitchFamily="18" charset="0"/>
              </a:rPr>
              <a:t> from associating with organizations that support Israel, and for many of us, from the Jewish community altogether.”</a:t>
            </a:r>
            <a:endParaRPr lang="en-US" sz="1100" dirty="0">
              <a:effectLst/>
              <a:ea typeface="Calibri" panose="020F0502020204030204" pitchFamily="34" charset="0"/>
              <a:cs typeface="Times New Roman" panose="02020603050405020304" pitchFamily="18" charset="0"/>
            </a:endParaRPr>
          </a:p>
        </p:txBody>
      </p:sp>
      <p:sp>
        <p:nvSpPr>
          <p:cNvPr id="25" name="Slide Number Placeholder 3">
            <a:extLst>
              <a:ext uri="{FF2B5EF4-FFF2-40B4-BE49-F238E27FC236}">
                <a16:creationId xmlns:a16="http://schemas.microsoft.com/office/drawing/2014/main" id="{C1E37C07-CD13-473B-A3B9-AF0A7A12416D}"/>
              </a:ext>
            </a:extLst>
          </p:cNvPr>
          <p:cNvSpPr>
            <a:spLocks noGrp="1"/>
          </p:cNvSpPr>
          <p:nvPr>
            <p:ph type="sldNum" sz="quarter" idx="12"/>
          </p:nvPr>
        </p:nvSpPr>
        <p:spPr>
          <a:xfrm>
            <a:off x="7010400" y="6400800"/>
            <a:ext cx="2133600" cy="365125"/>
          </a:xfrm>
        </p:spPr>
        <p:txBody>
          <a:bodyPr/>
          <a:lstStyle/>
          <a:p>
            <a:fld id="{A7EC73D7-73A8-4CB4-88FE-3E57190CFFA6}" type="slidenum">
              <a:rPr lang="en-US" smtClean="0"/>
              <a:pPr/>
              <a:t>52</a:t>
            </a:fld>
            <a:endParaRPr lang="en-US" dirty="0"/>
          </a:p>
        </p:txBody>
      </p:sp>
    </p:spTree>
    <p:extLst>
      <p:ext uri="{BB962C8B-B14F-4D97-AF65-F5344CB8AC3E}">
        <p14:creationId xmlns:p14="http://schemas.microsoft.com/office/powerpoint/2010/main" val="1894266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537211"/>
          </a:xfrm>
        </p:spPr>
        <p:txBody>
          <a:bodyPr>
            <a:noAutofit/>
          </a:bodyPr>
          <a:lstStyle/>
          <a:p>
            <a:r>
              <a:rPr lang="en-US" sz="3200" dirty="0"/>
              <a:t> Obstacles to Participation: </a:t>
            </a:r>
            <a:r>
              <a:rPr lang="en-US" sz="3200" dirty="0">
                <a:latin typeface="Calibri" panose="020F0502020204030204" pitchFamily="34" charset="0"/>
                <a:cs typeface="Times New Roman" panose="02020603050405020304" pitchFamily="18" charset="0"/>
              </a:rPr>
              <a:t>Too Pro Israel</a:t>
            </a:r>
          </a:p>
        </p:txBody>
      </p:sp>
      <p:sp>
        <p:nvSpPr>
          <p:cNvPr id="24" name="Speech Bubble: Rectangle 23">
            <a:extLst>
              <a:ext uri="{FF2B5EF4-FFF2-40B4-BE49-F238E27FC236}">
                <a16:creationId xmlns:a16="http://schemas.microsoft.com/office/drawing/2014/main" id="{CDE57616-94AB-4705-99DC-A2316A566031}"/>
              </a:ext>
            </a:extLst>
          </p:cNvPr>
          <p:cNvSpPr/>
          <p:nvPr/>
        </p:nvSpPr>
        <p:spPr>
          <a:xfrm>
            <a:off x="6659954" y="2348026"/>
            <a:ext cx="2331646" cy="730343"/>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I don't support the relationship between Jewish institutions &amp; Israeli politics</a:t>
            </a:r>
            <a:r>
              <a:rPr lang="en-US" sz="1100" i="1" dirty="0">
                <a:solidFill>
                  <a:srgbClr val="000000"/>
                </a:solidFill>
                <a:effectLst/>
                <a:ea typeface="Calibri" panose="020F0502020204030204" pitchFamily="34" charset="0"/>
                <a:cs typeface="Times New Roman" panose="02020603050405020304" pitchFamily="18" charset="0"/>
              </a:rPr>
              <a:t>. It’s completely irrelevant to Jewish religion </a:t>
            </a:r>
            <a:r>
              <a:rPr lang="en-US" sz="1100" i="1" dirty="0">
                <a:solidFill>
                  <a:srgbClr val="000000"/>
                </a:solidFill>
                <a:ea typeface="Calibri" panose="020F0502020204030204" pitchFamily="34" charset="0"/>
                <a:cs typeface="Times New Roman" panose="02020603050405020304" pitchFamily="18" charset="0"/>
              </a:rPr>
              <a:t>&amp;</a:t>
            </a:r>
            <a:r>
              <a:rPr lang="en-US" sz="1100" i="1" dirty="0">
                <a:solidFill>
                  <a:srgbClr val="000000"/>
                </a:solidFill>
                <a:effectLst/>
                <a:ea typeface="Calibri" panose="020F0502020204030204" pitchFamily="34" charset="0"/>
                <a:cs typeface="Times New Roman" panose="02020603050405020304" pitchFamily="18" charset="0"/>
              </a:rPr>
              <a:t> culture.”</a:t>
            </a:r>
            <a:endParaRPr lang="en-US" sz="1100" dirty="0">
              <a:effectLst/>
              <a:ea typeface="Calibri" panose="020F0502020204030204" pitchFamily="34" charset="0"/>
              <a:cs typeface="Times New Roman" panose="02020603050405020304" pitchFamily="18" charset="0"/>
            </a:endParaRPr>
          </a:p>
        </p:txBody>
      </p:sp>
      <p:sp>
        <p:nvSpPr>
          <p:cNvPr id="26" name="Speech Bubble: Rectangle 25">
            <a:extLst>
              <a:ext uri="{FF2B5EF4-FFF2-40B4-BE49-F238E27FC236}">
                <a16:creationId xmlns:a16="http://schemas.microsoft.com/office/drawing/2014/main" id="{C10487D1-287D-4151-9328-97AF86B425D7}"/>
              </a:ext>
            </a:extLst>
          </p:cNvPr>
          <p:cNvSpPr/>
          <p:nvPr/>
        </p:nvSpPr>
        <p:spPr>
          <a:xfrm>
            <a:off x="6659955" y="3306969"/>
            <a:ext cx="2297432" cy="1094554"/>
          </a:xfrm>
          <a:prstGeom prst="wedgeRectCallout">
            <a:avLst>
              <a:gd name="adj1" fmla="val -4921"/>
              <a:gd name="adj2" fmla="val 605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“No synagogue in the area that is not Zionist. That’s a big barrier. They </a:t>
            </a:r>
            <a:r>
              <a:rPr lang="en-US" sz="1100" b="1" i="1" dirty="0">
                <a:solidFill>
                  <a:srgbClr val="000000"/>
                </a:solidFill>
                <a:effectLst/>
                <a:ea typeface="Calibri" panose="020F0502020204030204" pitchFamily="34" charset="0"/>
                <a:cs typeface="Times New Roman" panose="02020603050405020304" pitchFamily="18" charset="0"/>
              </a:rPr>
              <a:t>prioritize politically and culturally supporting Israel over practicing Jewish values</a:t>
            </a:r>
            <a:r>
              <a:rPr lang="en-US" sz="1100" i="1" dirty="0">
                <a:solidFill>
                  <a:srgbClr val="000000"/>
                </a:solidFill>
                <a:effectLst/>
                <a:ea typeface="Calibri" panose="020F0502020204030204" pitchFamily="34" charset="0"/>
                <a:cs typeface="Times New Roman" panose="02020603050405020304" pitchFamily="18" charset="0"/>
              </a:rPr>
              <a:t> every day.”</a:t>
            </a:r>
            <a:endParaRPr lang="en-US" sz="1100" dirty="0">
              <a:effectLst/>
              <a:ea typeface="Calibri" panose="020F0502020204030204" pitchFamily="34" charset="0"/>
              <a:cs typeface="Times New Roman" panose="02020603050405020304" pitchFamily="18" charset="0"/>
            </a:endParaRPr>
          </a:p>
        </p:txBody>
      </p:sp>
      <p:sp>
        <p:nvSpPr>
          <p:cNvPr id="15" name="Speech Bubble: Rectangle 14">
            <a:extLst>
              <a:ext uri="{FF2B5EF4-FFF2-40B4-BE49-F238E27FC236}">
                <a16:creationId xmlns:a16="http://schemas.microsoft.com/office/drawing/2014/main" id="{1ACF534F-876A-4828-B57E-C759BDA378FC}"/>
              </a:ext>
            </a:extLst>
          </p:cNvPr>
          <p:cNvSpPr/>
          <p:nvPr/>
        </p:nvSpPr>
        <p:spPr>
          <a:xfrm>
            <a:off x="546175" y="888740"/>
            <a:ext cx="2714625" cy="1044575"/>
          </a:xfrm>
          <a:prstGeom prst="wedgeRectCallout">
            <a:avLst>
              <a:gd name="adj1" fmla="val -8221"/>
              <a:gd name="adj2" fmla="val 627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 am angry about </a:t>
            </a:r>
            <a:r>
              <a:rPr lang="en-US" sz="1100" b="1" i="1" dirty="0">
                <a:solidFill>
                  <a:srgbClr val="000000"/>
                </a:solidFill>
                <a:effectLst/>
                <a:ea typeface="Calibri" panose="020F0502020204030204" pitchFamily="34" charset="0"/>
                <a:cs typeface="Times New Roman" panose="02020603050405020304" pitchFamily="18" charset="0"/>
              </a:rPr>
              <a:t>Israeli politics that I don't consider inclusive</a:t>
            </a:r>
            <a:r>
              <a:rPr lang="en-US" sz="1100" i="1" dirty="0">
                <a:solidFill>
                  <a:srgbClr val="000000"/>
                </a:solidFill>
                <a:effectLst/>
                <a:ea typeface="Calibri" panose="020F0502020204030204" pitchFamily="34" charset="0"/>
                <a:cs typeface="Times New Roman" panose="02020603050405020304" pitchFamily="18" charset="0"/>
              </a:rPr>
              <a:t>. My spouse and children would not be considered Jewish by the Israeli right, </a:t>
            </a:r>
            <a:r>
              <a:rPr lang="en-US" sz="1100" i="1" dirty="0" err="1">
                <a:solidFill>
                  <a:srgbClr val="000000"/>
                </a:solidFill>
                <a:effectLst/>
                <a:ea typeface="Calibri" panose="020F0502020204030204" pitchFamily="34" charset="0"/>
                <a:cs typeface="Times New Roman" panose="02020603050405020304" pitchFamily="18" charset="0"/>
              </a:rPr>
              <a:t>esp</a:t>
            </a:r>
            <a:r>
              <a:rPr lang="en-US" sz="1100" i="1" dirty="0">
                <a:solidFill>
                  <a:srgbClr val="000000"/>
                </a:solidFill>
                <a:effectLst/>
                <a:ea typeface="Calibri" panose="020F0502020204030204" pitchFamily="34" charset="0"/>
                <a:cs typeface="Times New Roman" panose="02020603050405020304" pitchFamily="18" charset="0"/>
              </a:rPr>
              <a:t> the orthodox rabbis who have more and more political control.”</a:t>
            </a:r>
            <a:endParaRPr lang="en-US" sz="1100" dirty="0">
              <a:effectLst/>
              <a:ea typeface="Calibri" panose="020F0502020204030204" pitchFamily="34" charset="0"/>
              <a:cs typeface="Times New Roman" panose="02020603050405020304" pitchFamily="18" charset="0"/>
            </a:endParaRPr>
          </a:p>
        </p:txBody>
      </p:sp>
      <p:sp>
        <p:nvSpPr>
          <p:cNvPr id="16" name="Speech Bubble: Rectangle 15">
            <a:extLst>
              <a:ext uri="{FF2B5EF4-FFF2-40B4-BE49-F238E27FC236}">
                <a16:creationId xmlns:a16="http://schemas.microsoft.com/office/drawing/2014/main" id="{34036F6E-D369-4074-A92B-CAF87B42C572}"/>
              </a:ext>
            </a:extLst>
          </p:cNvPr>
          <p:cNvSpPr/>
          <p:nvPr/>
        </p:nvSpPr>
        <p:spPr>
          <a:xfrm>
            <a:off x="546175" y="2260340"/>
            <a:ext cx="2714625" cy="1403985"/>
          </a:xfrm>
          <a:prstGeom prst="wedgeRectCallout">
            <a:avLst>
              <a:gd name="adj1" fmla="val -8221"/>
              <a:gd name="adj2" fmla="val 627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“The </a:t>
            </a:r>
            <a:r>
              <a:rPr lang="en-US" sz="1100" b="1" i="1" dirty="0">
                <a:solidFill>
                  <a:srgbClr val="000000"/>
                </a:solidFill>
                <a:effectLst/>
                <a:ea typeface="Calibri" panose="020F0502020204030204" pitchFamily="34" charset="0"/>
                <a:cs typeface="Times New Roman" panose="02020603050405020304" pitchFamily="18" charset="0"/>
              </a:rPr>
              <a:t>"Israel, right or wrong" people</a:t>
            </a:r>
            <a:r>
              <a:rPr lang="en-US" sz="1100" i="1" dirty="0">
                <a:solidFill>
                  <a:srgbClr val="000000"/>
                </a:solidFill>
                <a:effectLst/>
                <a:ea typeface="Calibri" panose="020F0502020204030204" pitchFamily="34" charset="0"/>
                <a:cs typeface="Times New Roman" panose="02020603050405020304" pitchFamily="18" charset="0"/>
              </a:rPr>
              <a:t> seem to have an </a:t>
            </a:r>
            <a:r>
              <a:rPr lang="en-US" sz="1100" b="1" i="1" dirty="0">
                <a:solidFill>
                  <a:srgbClr val="000000"/>
                </a:solidFill>
                <a:effectLst/>
                <a:ea typeface="Calibri" panose="020F0502020204030204" pitchFamily="34" charset="0"/>
                <a:cs typeface="Times New Roman" panose="02020603050405020304" pitchFamily="18" charset="0"/>
              </a:rPr>
              <a:t>out-sized influence</a:t>
            </a:r>
            <a:r>
              <a:rPr lang="en-US" sz="1100" i="1" dirty="0">
                <a:solidFill>
                  <a:srgbClr val="000000"/>
                </a:solidFill>
                <a:effectLst/>
                <a:ea typeface="Calibri" panose="020F0502020204030204" pitchFamily="34" charset="0"/>
                <a:cs typeface="Times New Roman" panose="02020603050405020304" pitchFamily="18" charset="0"/>
              </a:rPr>
              <a:t>, in part because they are </a:t>
            </a:r>
            <a:r>
              <a:rPr lang="en-US" sz="1100" b="1" i="1" dirty="0">
                <a:solidFill>
                  <a:srgbClr val="000000"/>
                </a:solidFill>
                <a:effectLst/>
                <a:ea typeface="Calibri" panose="020F0502020204030204" pitchFamily="34" charset="0"/>
                <a:cs typeface="Times New Roman" panose="02020603050405020304" pitchFamily="18" charset="0"/>
              </a:rPr>
              <a:t>big donors</a:t>
            </a:r>
            <a:r>
              <a:rPr lang="en-US" sz="1100" i="1" dirty="0">
                <a:solidFill>
                  <a:srgbClr val="000000"/>
                </a:solidFill>
                <a:effectLst/>
                <a:ea typeface="Calibri" panose="020F0502020204030204" pitchFamily="34" charset="0"/>
                <a:cs typeface="Times New Roman" panose="02020603050405020304" pitchFamily="18" charset="0"/>
              </a:rPr>
              <a:t>. Israeli politics are as bad as the current politics in the US. Haredi influence there has undermined the important democratic institutions.   We are likely </a:t>
            </a:r>
            <a:r>
              <a:rPr lang="en-US" sz="1100" b="1" i="1" dirty="0">
                <a:solidFill>
                  <a:srgbClr val="000000"/>
                </a:solidFill>
                <a:effectLst/>
                <a:ea typeface="Calibri" panose="020F0502020204030204" pitchFamily="34" charset="0"/>
                <a:cs typeface="Times New Roman" panose="02020603050405020304" pitchFamily="18" charset="0"/>
              </a:rPr>
              <a:t>giving up our membership this year</a:t>
            </a:r>
            <a:r>
              <a:rPr lang="en-US" sz="1100" i="1" dirty="0">
                <a:solidFill>
                  <a:srgbClr val="000000"/>
                </a:solidFill>
                <a:effectLst/>
                <a:ea typeface="Calibri" panose="020F0502020204030204" pitchFamily="34" charset="0"/>
                <a:cs typeface="Times New Roman" panose="02020603050405020304" pitchFamily="18" charset="0"/>
              </a:rPr>
              <a:t>.”</a:t>
            </a:r>
            <a:r>
              <a:rPr lang="en-US" sz="11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25" name="Speech Bubble: Rectangle 24">
            <a:extLst>
              <a:ext uri="{FF2B5EF4-FFF2-40B4-BE49-F238E27FC236}">
                <a16:creationId xmlns:a16="http://schemas.microsoft.com/office/drawing/2014/main" id="{ABD1DF85-4412-42CC-AFFD-B3B788B5E455}"/>
              </a:ext>
            </a:extLst>
          </p:cNvPr>
          <p:cNvSpPr/>
          <p:nvPr/>
        </p:nvSpPr>
        <p:spPr>
          <a:xfrm>
            <a:off x="3403675" y="910704"/>
            <a:ext cx="3113405" cy="1420495"/>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“I don't know of Jewish communities in this area that are accepting of non-Zionist Jews. I am </a:t>
            </a:r>
            <a:r>
              <a:rPr lang="en-US" sz="1100" b="1" i="1">
                <a:solidFill>
                  <a:srgbClr val="000000"/>
                </a:solidFill>
                <a:effectLst/>
                <a:ea typeface="Calibri" panose="020F0502020204030204" pitchFamily="34" charset="0"/>
                <a:cs typeface="Times New Roman" panose="02020603050405020304" pitchFamily="18" charset="0"/>
              </a:rPr>
              <a:t>opposed to the Israeli Occupation because of my Jewish values</a:t>
            </a:r>
            <a:r>
              <a:rPr lang="en-US" sz="1100" i="1">
                <a:solidFill>
                  <a:srgbClr val="000000"/>
                </a:solidFill>
                <a:effectLst/>
                <a:ea typeface="Calibri" panose="020F0502020204030204" pitchFamily="34" charset="0"/>
                <a:cs typeface="Times New Roman" panose="02020603050405020304" pitchFamily="18" charset="0"/>
              </a:rPr>
              <a:t>, </a:t>
            </a:r>
            <a:r>
              <a:rPr lang="en-US" sz="1100" b="1" i="1">
                <a:solidFill>
                  <a:srgbClr val="000000"/>
                </a:solidFill>
                <a:effectLst/>
                <a:ea typeface="Calibri" panose="020F0502020204030204" pitchFamily="34" charset="0"/>
                <a:cs typeface="Times New Roman" panose="02020603050405020304" pitchFamily="18" charset="0"/>
              </a:rPr>
              <a:t>but every Jewish community</a:t>
            </a:r>
            <a:r>
              <a:rPr lang="en-US" sz="1100" i="1">
                <a:solidFill>
                  <a:srgbClr val="000000"/>
                </a:solidFill>
                <a:effectLst/>
                <a:ea typeface="Calibri" panose="020F0502020204030204" pitchFamily="34" charset="0"/>
                <a:cs typeface="Times New Roman" panose="02020603050405020304" pitchFamily="18" charset="0"/>
              </a:rPr>
              <a:t> I know of in this area </a:t>
            </a:r>
            <a:r>
              <a:rPr lang="en-US" sz="1100" b="1" i="1">
                <a:solidFill>
                  <a:srgbClr val="000000"/>
                </a:solidFill>
                <a:effectLst/>
                <a:ea typeface="Calibri" panose="020F0502020204030204" pitchFamily="34" charset="0"/>
                <a:cs typeface="Times New Roman" panose="02020603050405020304" pitchFamily="18" charset="0"/>
              </a:rPr>
              <a:t>is blatantly supportive of the human rights abuses </a:t>
            </a:r>
            <a:r>
              <a:rPr lang="en-US" sz="1100" i="1">
                <a:solidFill>
                  <a:srgbClr val="000000"/>
                </a:solidFill>
                <a:effectLst/>
                <a:ea typeface="Calibri" panose="020F0502020204030204" pitchFamily="34" charset="0"/>
                <a:cs typeface="Times New Roman" panose="02020603050405020304" pitchFamily="18" charset="0"/>
              </a:rPr>
              <a:t>I've seen extensively in person (I've lived in Israel and the West Bank).”</a:t>
            </a:r>
            <a:endParaRPr lang="en-US" sz="1100">
              <a:effectLst/>
              <a:ea typeface="Calibri" panose="020F0502020204030204" pitchFamily="34" charset="0"/>
              <a:cs typeface="Times New Roman" panose="02020603050405020304" pitchFamily="18" charset="0"/>
            </a:endParaRPr>
          </a:p>
        </p:txBody>
      </p:sp>
      <p:sp>
        <p:nvSpPr>
          <p:cNvPr id="28" name="Speech Bubble: Rectangle 27">
            <a:extLst>
              <a:ext uri="{FF2B5EF4-FFF2-40B4-BE49-F238E27FC236}">
                <a16:creationId xmlns:a16="http://schemas.microsoft.com/office/drawing/2014/main" id="{3F20B4FB-CEFC-4E41-9787-6E74ED9DA663}"/>
              </a:ext>
            </a:extLst>
          </p:cNvPr>
          <p:cNvSpPr/>
          <p:nvPr/>
        </p:nvSpPr>
        <p:spPr>
          <a:xfrm>
            <a:off x="546175" y="3958330"/>
            <a:ext cx="2714625" cy="2010930"/>
          </a:xfrm>
          <a:prstGeom prst="wedgeRectCallout">
            <a:avLst>
              <a:gd name="adj1" fmla="val -6266"/>
              <a:gd name="adj2" fmla="val 582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a:t>
            </a:r>
            <a:r>
              <a:rPr lang="en-US" sz="1100" b="1" i="1" dirty="0">
                <a:solidFill>
                  <a:srgbClr val="000000"/>
                </a:solidFill>
                <a:effectLst/>
                <a:ea typeface="Calibri" panose="020F0502020204030204" pitchFamily="34" charset="0"/>
                <a:cs typeface="Times New Roman" panose="02020603050405020304" pitchFamily="18" charset="0"/>
              </a:rPr>
              <a:t>If you don’t agree with the policies of Israeli government</a:t>
            </a:r>
            <a:r>
              <a:rPr lang="en-US" sz="1100" i="1" dirty="0">
                <a:solidFill>
                  <a:srgbClr val="000000"/>
                </a:solidFill>
                <a:effectLst/>
                <a:ea typeface="Calibri" panose="020F0502020204030204" pitchFamily="34" charset="0"/>
                <a:cs typeface="Times New Roman" panose="02020603050405020304" pitchFamily="18" charset="0"/>
              </a:rPr>
              <a:t>, you are often left out of conversation. If you don’t agree with US policies regarding Israel (i.e. Israel right or wrong), there is little ability to engage in dialogue and hear other perspectives. I feel </a:t>
            </a:r>
            <a:r>
              <a:rPr lang="en-US" sz="1100" b="1" i="1" dirty="0">
                <a:solidFill>
                  <a:srgbClr val="000000"/>
                </a:solidFill>
                <a:effectLst/>
                <a:ea typeface="Calibri" panose="020F0502020204030204" pitchFamily="34" charset="0"/>
                <a:cs typeface="Times New Roman" panose="02020603050405020304" pitchFamily="18" charset="0"/>
              </a:rPr>
              <a:t>alienated</a:t>
            </a:r>
            <a:r>
              <a:rPr lang="en-US" sz="1100" i="1" dirty="0">
                <a:solidFill>
                  <a:srgbClr val="000000"/>
                </a:solidFill>
                <a:effectLst/>
                <a:ea typeface="Calibri" panose="020F0502020204030204" pitchFamily="34" charset="0"/>
                <a:cs typeface="Times New Roman" panose="02020603050405020304" pitchFamily="18" charset="0"/>
              </a:rPr>
              <a:t> from the Jewish Community as a whole because of this - my religion and my politics on Israel are separate. </a:t>
            </a:r>
            <a:r>
              <a:rPr lang="en-US" sz="1100" b="1" i="1" dirty="0">
                <a:solidFill>
                  <a:srgbClr val="000000"/>
                </a:solidFill>
                <a:effectLst/>
                <a:ea typeface="Calibri" panose="020F0502020204030204" pitchFamily="34" charset="0"/>
                <a:cs typeface="Times New Roman" panose="02020603050405020304" pitchFamily="18" charset="0"/>
              </a:rPr>
              <a:t>Israel is not my religion and I don’t need Israel to identify and practice my Judaism.</a:t>
            </a:r>
            <a:r>
              <a:rPr lang="en-US" sz="1100" i="1" dirty="0">
                <a:solidFill>
                  <a:srgbClr val="000000"/>
                </a:solidFill>
                <a:effectLst/>
                <a:ea typeface="Calibri" panose="020F0502020204030204" pitchFamily="34" charset="0"/>
                <a:cs typeface="Times New Roman" panose="02020603050405020304" pitchFamily="18" charset="0"/>
              </a:rPr>
              <a:t>”</a:t>
            </a:r>
            <a:r>
              <a:rPr lang="en-US" sz="11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29" name="Speech Bubble: Rectangle 28">
            <a:extLst>
              <a:ext uri="{FF2B5EF4-FFF2-40B4-BE49-F238E27FC236}">
                <a16:creationId xmlns:a16="http://schemas.microsoft.com/office/drawing/2014/main" id="{40B3E2D6-2A33-4D79-83D4-416EC677DC4A}"/>
              </a:ext>
            </a:extLst>
          </p:cNvPr>
          <p:cNvSpPr/>
          <p:nvPr/>
        </p:nvSpPr>
        <p:spPr>
          <a:xfrm>
            <a:off x="3403675" y="2625204"/>
            <a:ext cx="3113405" cy="1191895"/>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“I do not support what is happening in Israel right now and have deep reservations about what has happened, especially since the mid-90s. When </a:t>
            </a:r>
            <a:r>
              <a:rPr lang="en-US" sz="1100" b="1" i="1">
                <a:solidFill>
                  <a:srgbClr val="000000"/>
                </a:solidFill>
                <a:effectLst/>
                <a:ea typeface="Calibri" panose="020F0502020204030204" pitchFamily="34" charset="0"/>
                <a:cs typeface="Times New Roman" panose="02020603050405020304" pitchFamily="18" charset="0"/>
              </a:rPr>
              <a:t>Jewish life is inextricably and unthinkingly combined with a pro-Israel stance</a:t>
            </a:r>
            <a:r>
              <a:rPr lang="en-US" sz="1100" i="1">
                <a:solidFill>
                  <a:srgbClr val="000000"/>
                </a:solidFill>
                <a:effectLst/>
                <a:ea typeface="Calibri" panose="020F0502020204030204" pitchFamily="34" charset="0"/>
                <a:cs typeface="Times New Roman" panose="02020603050405020304" pitchFamily="18" charset="0"/>
              </a:rPr>
              <a:t>, that is an </a:t>
            </a:r>
            <a:r>
              <a:rPr lang="en-US" sz="1100" b="1" i="1">
                <a:solidFill>
                  <a:srgbClr val="000000"/>
                </a:solidFill>
                <a:effectLst/>
                <a:ea typeface="Calibri" panose="020F0502020204030204" pitchFamily="34" charset="0"/>
                <a:cs typeface="Times New Roman" panose="02020603050405020304" pitchFamily="18" charset="0"/>
              </a:rPr>
              <a:t>obstacle to my participation</a:t>
            </a:r>
            <a:r>
              <a:rPr lang="en-US" sz="11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30" name="Speech Bubble: Rectangle 29">
            <a:extLst>
              <a:ext uri="{FF2B5EF4-FFF2-40B4-BE49-F238E27FC236}">
                <a16:creationId xmlns:a16="http://schemas.microsoft.com/office/drawing/2014/main" id="{CA35F660-CFE2-4835-8D29-5FCBDBDC6AC0}"/>
              </a:ext>
            </a:extLst>
          </p:cNvPr>
          <p:cNvSpPr/>
          <p:nvPr/>
        </p:nvSpPr>
        <p:spPr>
          <a:xfrm>
            <a:off x="3403675" y="4088281"/>
            <a:ext cx="2920925" cy="1321920"/>
          </a:xfrm>
          <a:prstGeom prst="wedgeRectCallout">
            <a:avLst>
              <a:gd name="adj1" fmla="val -6266"/>
              <a:gd name="adj2" fmla="val 582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“My negative feelings about Israel have more to do with the </a:t>
            </a:r>
            <a:r>
              <a:rPr lang="en-US" sz="1100" b="1" i="1" dirty="0">
                <a:solidFill>
                  <a:srgbClr val="000000"/>
                </a:solidFill>
                <a:effectLst/>
                <a:ea typeface="Calibri" panose="020F0502020204030204" pitchFamily="34" charset="0"/>
                <a:cs typeface="Times New Roman" panose="02020603050405020304" pitchFamily="18" charset="0"/>
              </a:rPr>
              <a:t>Ultra Orthodox and misogynistic takeover of Israel</a:t>
            </a:r>
            <a:r>
              <a:rPr lang="en-US" sz="1100" i="1" dirty="0">
                <a:solidFill>
                  <a:srgbClr val="000000"/>
                </a:solidFill>
                <a:effectLst/>
                <a:ea typeface="Calibri" panose="020F0502020204030204" pitchFamily="34" charset="0"/>
                <a:cs typeface="Times New Roman" panose="02020603050405020304" pitchFamily="18" charset="0"/>
              </a:rPr>
              <a:t> than with compassion for Palestinians. I would not want my money or tourism to support those ideals. </a:t>
            </a:r>
            <a:r>
              <a:rPr lang="en-US" sz="1100" b="1" i="1" dirty="0">
                <a:solidFill>
                  <a:srgbClr val="000000"/>
                </a:solidFill>
                <a:effectLst/>
                <a:ea typeface="Calibri" panose="020F0502020204030204" pitchFamily="34" charset="0"/>
                <a:cs typeface="Times New Roman" panose="02020603050405020304" pitchFamily="18" charset="0"/>
              </a:rPr>
              <a:t>As a woman and a Reform Jew, it saddens me that I cannot consider Israel as a promised homeland.</a:t>
            </a:r>
            <a:r>
              <a:rPr lang="en-US" sz="1100" i="1" dirty="0">
                <a:solidFill>
                  <a:srgbClr val="000000"/>
                </a:solidFill>
                <a:effectLst/>
                <a:ea typeface="Calibri" panose="020F0502020204030204" pitchFamily="34" charset="0"/>
                <a:cs typeface="Times New Roman" panose="02020603050405020304" pitchFamily="18" charset="0"/>
              </a:rPr>
              <a:t>”</a:t>
            </a:r>
            <a:r>
              <a:rPr lang="en-US" sz="11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31" name="Speech Bubble: Rectangle 30">
            <a:extLst>
              <a:ext uri="{FF2B5EF4-FFF2-40B4-BE49-F238E27FC236}">
                <a16:creationId xmlns:a16="http://schemas.microsoft.com/office/drawing/2014/main" id="{FCE8A146-6849-4067-8560-93E29C51EA16}"/>
              </a:ext>
            </a:extLst>
          </p:cNvPr>
          <p:cNvSpPr/>
          <p:nvPr/>
        </p:nvSpPr>
        <p:spPr>
          <a:xfrm>
            <a:off x="6629401" y="910704"/>
            <a:ext cx="2133600" cy="1143000"/>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a:t>
            </a:r>
            <a:r>
              <a:rPr lang="en-US" sz="1100" b="1" i="1">
                <a:solidFill>
                  <a:srgbClr val="000000"/>
                </a:solidFill>
                <a:effectLst/>
                <a:ea typeface="Calibri" panose="020F0502020204030204" pitchFamily="34" charset="0"/>
                <a:cs typeface="Times New Roman" panose="02020603050405020304" pitchFamily="18" charset="0"/>
              </a:rPr>
              <a:t>Because of the connection between synagogues and Israel, we feel unwelcome</a:t>
            </a:r>
            <a:r>
              <a:rPr lang="en-US" sz="1100" i="1">
                <a:solidFill>
                  <a:srgbClr val="000000"/>
                </a:solidFill>
                <a:effectLst/>
                <a:ea typeface="Calibri" panose="020F0502020204030204" pitchFamily="34" charset="0"/>
                <a:cs typeface="Times New Roman" panose="02020603050405020304" pitchFamily="18" charset="0"/>
              </a:rPr>
              <a:t> at many organized Jewish events in the area. </a:t>
            </a:r>
            <a:r>
              <a:rPr lang="en-US" sz="1100" b="1" i="1">
                <a:solidFill>
                  <a:srgbClr val="000000"/>
                </a:solidFill>
                <a:effectLst/>
                <a:ea typeface="Calibri" panose="020F0502020204030204" pitchFamily="34" charset="0"/>
                <a:cs typeface="Times New Roman" panose="02020603050405020304" pitchFamily="18" charset="0"/>
              </a:rPr>
              <a:t>So much is focused on Israel that it prohibits our attendance</a:t>
            </a:r>
            <a:r>
              <a:rPr lang="en-US" sz="11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32" name="Speech Bubble: Rectangle 31">
            <a:extLst>
              <a:ext uri="{FF2B5EF4-FFF2-40B4-BE49-F238E27FC236}">
                <a16:creationId xmlns:a16="http://schemas.microsoft.com/office/drawing/2014/main" id="{BF79E66A-483B-4827-92F2-178C337189DA}"/>
              </a:ext>
            </a:extLst>
          </p:cNvPr>
          <p:cNvSpPr/>
          <p:nvPr/>
        </p:nvSpPr>
        <p:spPr>
          <a:xfrm>
            <a:off x="3962400" y="5629091"/>
            <a:ext cx="4521125" cy="730343"/>
          </a:xfrm>
          <a:prstGeom prst="wedgeRectCallout">
            <a:avLst>
              <a:gd name="adj1" fmla="val 5140"/>
              <a:gd name="adj2" fmla="val 63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a:solidFill>
                  <a:srgbClr val="000000"/>
                </a:solidFill>
                <a:effectLst/>
                <a:ea typeface="Calibri" panose="020F0502020204030204" pitchFamily="34" charset="0"/>
                <a:cs typeface="Times New Roman" panose="02020603050405020304" pitchFamily="18" charset="0"/>
              </a:rPr>
              <a:t>“I feel like </a:t>
            </a:r>
            <a:r>
              <a:rPr lang="en-US" sz="1100" b="1" i="1">
                <a:solidFill>
                  <a:srgbClr val="000000"/>
                </a:solidFill>
                <a:effectLst/>
                <a:ea typeface="Calibri" panose="020F0502020204030204" pitchFamily="34" charset="0"/>
                <a:cs typeface="Times New Roman" panose="02020603050405020304" pitchFamily="18" charset="0"/>
              </a:rPr>
              <a:t>political arguments and disagreements about Israel are a major barrier</a:t>
            </a:r>
            <a:r>
              <a:rPr lang="en-US" sz="1100" i="1">
                <a:solidFill>
                  <a:srgbClr val="000000"/>
                </a:solidFill>
                <a:effectLst/>
                <a:ea typeface="Calibri" panose="020F0502020204030204" pitchFamily="34" charset="0"/>
                <a:cs typeface="Times New Roman" panose="02020603050405020304" pitchFamily="18" charset="0"/>
              </a:rPr>
              <a:t>. I love Israel and am strongly emotionally attached to it, and I am concerned about </a:t>
            </a:r>
            <a:r>
              <a:rPr lang="en-US" sz="1100" b="1" i="1">
                <a:solidFill>
                  <a:srgbClr val="000000"/>
                </a:solidFill>
                <a:effectLst/>
                <a:ea typeface="Calibri" panose="020F0502020204030204" pitchFamily="34" charset="0"/>
                <a:cs typeface="Times New Roman" panose="02020603050405020304" pitchFamily="18" charset="0"/>
              </a:rPr>
              <a:t>human rights violations</a:t>
            </a:r>
            <a:r>
              <a:rPr lang="en-US" sz="1100" i="1">
                <a:solidFill>
                  <a:srgbClr val="000000"/>
                </a:solidFill>
                <a:effectLst/>
                <a:ea typeface="Calibri" panose="020F0502020204030204" pitchFamily="34" charset="0"/>
                <a:cs typeface="Times New Roman" panose="02020603050405020304" pitchFamily="18" charset="0"/>
              </a:rPr>
              <a:t> Israel commits against Palestinians. This view can sometimes make me </a:t>
            </a:r>
            <a:r>
              <a:rPr lang="en-US" sz="1100" b="1" i="1">
                <a:solidFill>
                  <a:srgbClr val="000000"/>
                </a:solidFill>
                <a:effectLst/>
                <a:ea typeface="Calibri" panose="020F0502020204030204" pitchFamily="34" charset="0"/>
                <a:cs typeface="Times New Roman" panose="02020603050405020304" pitchFamily="18" charset="0"/>
              </a:rPr>
              <a:t>feel like I am unwelcome</a:t>
            </a:r>
            <a:r>
              <a:rPr lang="en-US" sz="1100" i="1">
                <a:solidFill>
                  <a:srgbClr val="000000"/>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Times New Roman" panose="02020603050405020304" pitchFamily="18" charset="0"/>
            </a:endParaRPr>
          </a:p>
        </p:txBody>
      </p:sp>
      <p:sp>
        <p:nvSpPr>
          <p:cNvPr id="34" name="Speech Bubble: Rectangle 33">
            <a:extLst>
              <a:ext uri="{FF2B5EF4-FFF2-40B4-BE49-F238E27FC236}">
                <a16:creationId xmlns:a16="http://schemas.microsoft.com/office/drawing/2014/main" id="{048BBA0D-CC59-487B-A6D8-23A965C2E714}"/>
              </a:ext>
            </a:extLst>
          </p:cNvPr>
          <p:cNvSpPr/>
          <p:nvPr/>
        </p:nvSpPr>
        <p:spPr>
          <a:xfrm>
            <a:off x="6400800" y="4607712"/>
            <a:ext cx="2556587" cy="802490"/>
          </a:xfrm>
          <a:prstGeom prst="wedgeRectCallout">
            <a:avLst>
              <a:gd name="adj1" fmla="val 1497"/>
              <a:gd name="adj2" fmla="val 646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i="1" dirty="0">
                <a:solidFill>
                  <a:srgbClr val="000000"/>
                </a:solidFill>
                <a:effectLst/>
                <a:ea typeface="Calibri" panose="020F0502020204030204" pitchFamily="34" charset="0"/>
                <a:cs typeface="Times New Roman" panose="02020603050405020304" pitchFamily="18" charset="0"/>
              </a:rPr>
              <a:t>“I find the current state of </a:t>
            </a:r>
            <a:r>
              <a:rPr lang="en-US" sz="1100" b="1" i="1" dirty="0">
                <a:solidFill>
                  <a:srgbClr val="000000"/>
                </a:solidFill>
                <a:effectLst/>
                <a:ea typeface="Calibri" panose="020F0502020204030204" pitchFamily="34" charset="0"/>
                <a:cs typeface="Times New Roman" panose="02020603050405020304" pitchFamily="18" charset="0"/>
              </a:rPr>
              <a:t>Israeli politics </a:t>
            </a:r>
            <a:r>
              <a:rPr lang="en-US" sz="1100" i="1" dirty="0">
                <a:solidFill>
                  <a:srgbClr val="000000"/>
                </a:solidFill>
                <a:effectLst/>
                <a:ea typeface="Calibri" panose="020F0502020204030204" pitchFamily="34" charset="0"/>
                <a:cs typeface="Times New Roman" panose="02020603050405020304" pitchFamily="18" charset="0"/>
              </a:rPr>
              <a:t>sometimes</a:t>
            </a:r>
            <a:r>
              <a:rPr lang="en-US" sz="1100" b="1" i="1" dirty="0">
                <a:solidFill>
                  <a:srgbClr val="000000"/>
                </a:solidFill>
                <a:effectLst/>
                <a:ea typeface="Calibri" panose="020F0502020204030204" pitchFamily="34" charset="0"/>
                <a:cs typeface="Times New Roman" panose="02020603050405020304" pitchFamily="18" charset="0"/>
              </a:rPr>
              <a:t> an obstacle to attend events</a:t>
            </a:r>
            <a:r>
              <a:rPr lang="en-US" sz="1100" i="1" dirty="0">
                <a:solidFill>
                  <a:srgbClr val="000000"/>
                </a:solidFill>
                <a:effectLst/>
                <a:ea typeface="Calibri" panose="020F0502020204030204" pitchFamily="34" charset="0"/>
                <a:cs typeface="Times New Roman" panose="02020603050405020304" pitchFamily="18" charset="0"/>
              </a:rPr>
              <a:t> when the topic is Israel. Often they are </a:t>
            </a:r>
            <a:r>
              <a:rPr lang="en-US" sz="1100" b="1" i="1" dirty="0">
                <a:solidFill>
                  <a:srgbClr val="000000"/>
                </a:solidFill>
                <a:effectLst/>
                <a:ea typeface="Calibri" panose="020F0502020204030204" pitchFamily="34" charset="0"/>
                <a:cs typeface="Times New Roman" panose="02020603050405020304" pitchFamily="18" charset="0"/>
              </a:rPr>
              <a:t>polarizing</a:t>
            </a:r>
            <a:r>
              <a:rPr lang="en-US" sz="1100" i="1" dirty="0">
                <a:solidFill>
                  <a:srgbClr val="000000"/>
                </a:solidFill>
                <a:effectLst/>
                <a:ea typeface="Calibri" panose="020F0502020204030204" pitchFamily="34" charset="0"/>
                <a:cs typeface="Times New Roman" panose="02020603050405020304" pitchFamily="18" charset="0"/>
              </a:rPr>
              <a:t> and </a:t>
            </a:r>
            <a:r>
              <a:rPr lang="en-US" sz="1100" b="1" i="1" dirty="0">
                <a:solidFill>
                  <a:srgbClr val="000000"/>
                </a:solidFill>
                <a:effectLst/>
                <a:ea typeface="Calibri" panose="020F0502020204030204" pitchFamily="34" charset="0"/>
                <a:cs typeface="Times New Roman" panose="02020603050405020304" pitchFamily="18" charset="0"/>
              </a:rPr>
              <a:t>without much nuance</a:t>
            </a:r>
            <a:r>
              <a:rPr lang="en-US" sz="1100" i="1" dirty="0">
                <a:solidFill>
                  <a:srgbClr val="000000"/>
                </a:solidFill>
                <a:effectLst/>
                <a:ea typeface="Calibri" panose="020F0502020204030204" pitchFamily="34" charset="0"/>
                <a:cs typeface="Times New Roman" panose="02020603050405020304" pitchFamily="18" charset="0"/>
              </a:rPr>
              <a:t>.”</a:t>
            </a:r>
            <a:r>
              <a:rPr lang="en-US" sz="11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7" name="Slide Number Placeholder 3">
            <a:extLst>
              <a:ext uri="{FF2B5EF4-FFF2-40B4-BE49-F238E27FC236}">
                <a16:creationId xmlns:a16="http://schemas.microsoft.com/office/drawing/2014/main" id="{BB8540DD-19EB-4C9A-A6C5-9E0B4CFE7B00}"/>
              </a:ext>
            </a:extLst>
          </p:cNvPr>
          <p:cNvSpPr>
            <a:spLocks noGrp="1"/>
          </p:cNvSpPr>
          <p:nvPr>
            <p:ph type="sldNum" sz="quarter" idx="12"/>
          </p:nvPr>
        </p:nvSpPr>
        <p:spPr>
          <a:xfrm>
            <a:off x="7010400" y="6356350"/>
            <a:ext cx="2133600" cy="365125"/>
          </a:xfrm>
        </p:spPr>
        <p:txBody>
          <a:bodyPr/>
          <a:lstStyle/>
          <a:p>
            <a:fld id="{A7EC73D7-73A8-4CB4-88FE-3E57190CFFA6}" type="slidenum">
              <a:rPr lang="en-US" smtClean="0"/>
              <a:pPr/>
              <a:t>53</a:t>
            </a:fld>
            <a:endParaRPr lang="en-US" dirty="0"/>
          </a:p>
        </p:txBody>
      </p:sp>
    </p:spTree>
    <p:extLst>
      <p:ext uri="{BB962C8B-B14F-4D97-AF65-F5344CB8AC3E}">
        <p14:creationId xmlns:p14="http://schemas.microsoft.com/office/powerpoint/2010/main" val="848459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381000" y="228600"/>
            <a:ext cx="8305800" cy="537211"/>
          </a:xfrm>
        </p:spPr>
        <p:txBody>
          <a:bodyPr>
            <a:noAutofit/>
          </a:bodyPr>
          <a:lstStyle/>
          <a:p>
            <a:r>
              <a:rPr lang="en-US" sz="3200" dirty="0"/>
              <a:t> Obstacles to Participation: </a:t>
            </a:r>
            <a:r>
              <a:rPr lang="en-US" sz="3200" dirty="0">
                <a:latin typeface="Calibri" panose="020F0502020204030204" pitchFamily="34" charset="0"/>
                <a:cs typeface="Times New Roman" panose="02020603050405020304" pitchFamily="18" charset="0"/>
              </a:rPr>
              <a:t>Not Pro Israel Enough</a:t>
            </a:r>
          </a:p>
        </p:txBody>
      </p:sp>
      <p:sp>
        <p:nvSpPr>
          <p:cNvPr id="17" name="Slide Number Placeholder 3">
            <a:extLst>
              <a:ext uri="{FF2B5EF4-FFF2-40B4-BE49-F238E27FC236}">
                <a16:creationId xmlns:a16="http://schemas.microsoft.com/office/drawing/2014/main" id="{BB8540DD-19EB-4C9A-A6C5-9E0B4CFE7B00}"/>
              </a:ext>
            </a:extLst>
          </p:cNvPr>
          <p:cNvSpPr>
            <a:spLocks noGrp="1"/>
          </p:cNvSpPr>
          <p:nvPr>
            <p:ph type="sldNum" sz="quarter" idx="12"/>
          </p:nvPr>
        </p:nvSpPr>
        <p:spPr>
          <a:xfrm>
            <a:off x="7010400" y="6356350"/>
            <a:ext cx="2133600" cy="365125"/>
          </a:xfrm>
        </p:spPr>
        <p:txBody>
          <a:bodyPr/>
          <a:lstStyle/>
          <a:p>
            <a:fld id="{A7EC73D7-73A8-4CB4-88FE-3E57190CFFA6}" type="slidenum">
              <a:rPr lang="en-US" smtClean="0"/>
              <a:pPr/>
              <a:t>54</a:t>
            </a:fld>
            <a:endParaRPr lang="en-US" dirty="0"/>
          </a:p>
        </p:txBody>
      </p:sp>
      <p:sp>
        <p:nvSpPr>
          <p:cNvPr id="18" name="Speech Bubble: Rectangle 17">
            <a:extLst>
              <a:ext uri="{FF2B5EF4-FFF2-40B4-BE49-F238E27FC236}">
                <a16:creationId xmlns:a16="http://schemas.microsoft.com/office/drawing/2014/main" id="{5D801607-00E2-4323-9669-4EBCE9FEAA6A}"/>
              </a:ext>
            </a:extLst>
          </p:cNvPr>
          <p:cNvSpPr/>
          <p:nvPr/>
        </p:nvSpPr>
        <p:spPr>
          <a:xfrm>
            <a:off x="609601" y="1255712"/>
            <a:ext cx="4356100" cy="1944688"/>
          </a:xfrm>
          <a:prstGeom prst="wedgeRectCallout">
            <a:avLst>
              <a:gd name="adj1" fmla="val -2166"/>
              <a:gd name="adj2" fmla="val 61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a:t>
            </a:r>
            <a:r>
              <a:rPr lang="en-US" sz="1400" b="1" i="1" dirty="0">
                <a:solidFill>
                  <a:srgbClr val="000000"/>
                </a:solidFill>
                <a:effectLst/>
                <a:ea typeface="Calibri" panose="020F0502020204030204" pitchFamily="34" charset="0"/>
                <a:cs typeface="Times New Roman" panose="02020603050405020304" pitchFamily="18" charset="0"/>
              </a:rPr>
              <a:t>Not enough Israel focused connection and events</a:t>
            </a:r>
            <a:r>
              <a:rPr lang="en-US" sz="1400" i="1" dirty="0">
                <a:solidFill>
                  <a:srgbClr val="000000"/>
                </a:solidFill>
                <a:effectLst/>
                <a:ea typeface="Calibri" panose="020F0502020204030204" pitchFamily="34" charset="0"/>
                <a:cs typeface="Times New Roman" panose="02020603050405020304" pitchFamily="18" charset="0"/>
              </a:rPr>
              <a:t>. Not feeling that </a:t>
            </a:r>
            <a:r>
              <a:rPr lang="en-US" sz="1400" b="1" i="1" dirty="0">
                <a:solidFill>
                  <a:srgbClr val="000000"/>
                </a:solidFill>
                <a:effectLst/>
                <a:ea typeface="Calibri" panose="020F0502020204030204" pitchFamily="34" charset="0"/>
                <a:cs typeface="Times New Roman" panose="02020603050405020304" pitchFamily="18" charset="0"/>
              </a:rPr>
              <a:t>support for Israel unequivocally</a:t>
            </a:r>
            <a:r>
              <a:rPr lang="en-US" sz="1400" i="1" dirty="0">
                <a:solidFill>
                  <a:srgbClr val="000000"/>
                </a:solidFill>
                <a:effectLst/>
                <a:ea typeface="Calibri" panose="020F0502020204030204" pitchFamily="34" charset="0"/>
                <a:cs typeface="Times New Roman" panose="02020603050405020304" pitchFamily="18" charset="0"/>
              </a:rPr>
              <a:t> matters that Zionism has become controversial.  For me Jewish life is inherently and unconditionally connected to love and support for Israel. I view Jewish American events that do not connect to Israel in a positive way as detrimental to the Jewish community, dangerous to the Jewish identity and weakening the Jewish state.”</a:t>
            </a:r>
            <a:endParaRPr lang="en-US" sz="1400" dirty="0">
              <a:effectLst/>
              <a:ea typeface="Calibri" panose="020F0502020204030204" pitchFamily="34" charset="0"/>
              <a:cs typeface="Times New Roman" panose="02020603050405020304" pitchFamily="18" charset="0"/>
            </a:endParaRPr>
          </a:p>
        </p:txBody>
      </p:sp>
      <p:sp>
        <p:nvSpPr>
          <p:cNvPr id="19" name="Speech Bubble: Rectangle 18">
            <a:extLst>
              <a:ext uri="{FF2B5EF4-FFF2-40B4-BE49-F238E27FC236}">
                <a16:creationId xmlns:a16="http://schemas.microsoft.com/office/drawing/2014/main" id="{165C6A44-788A-4D80-BF31-A5847E683699}"/>
              </a:ext>
            </a:extLst>
          </p:cNvPr>
          <p:cNvSpPr/>
          <p:nvPr/>
        </p:nvSpPr>
        <p:spPr>
          <a:xfrm>
            <a:off x="3429000" y="3275488"/>
            <a:ext cx="5100915" cy="1633322"/>
          </a:xfrm>
          <a:prstGeom prst="wedgeRectCallout">
            <a:avLst>
              <a:gd name="adj1" fmla="val 717"/>
              <a:gd name="adj2" fmla="val 577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“In Boulder it is very </a:t>
            </a:r>
            <a:r>
              <a:rPr lang="en-US" sz="1400" b="1" i="1" dirty="0">
                <a:solidFill>
                  <a:srgbClr val="000000"/>
                </a:solidFill>
                <a:effectLst/>
                <a:ea typeface="Calibri" panose="020F0502020204030204" pitchFamily="34" charset="0"/>
                <a:cs typeface="Times New Roman" panose="02020603050405020304" pitchFamily="18" charset="0"/>
              </a:rPr>
              <a:t>hard to be pro-Israel and feel safe sharing your point of view</a:t>
            </a:r>
            <a:r>
              <a:rPr lang="en-US" sz="1400" i="1" dirty="0">
                <a:solidFill>
                  <a:srgbClr val="000000"/>
                </a:solidFill>
                <a:effectLst/>
                <a:ea typeface="Calibri" panose="020F0502020204030204" pitchFamily="34" charset="0"/>
                <a:cs typeface="Times New Roman" panose="02020603050405020304" pitchFamily="18" charset="0"/>
              </a:rPr>
              <a:t>. As someone who has spent a lot of time living in Israel, it </a:t>
            </a:r>
            <a:r>
              <a:rPr lang="en-US" sz="1400" b="1" i="1" dirty="0">
                <a:solidFill>
                  <a:srgbClr val="000000"/>
                </a:solidFill>
                <a:effectLst/>
                <a:ea typeface="Calibri" panose="020F0502020204030204" pitchFamily="34" charset="0"/>
                <a:cs typeface="Times New Roman" panose="02020603050405020304" pitchFamily="18" charset="0"/>
              </a:rPr>
              <a:t>is hard to hear several Rabbis in Boulder always speaking of everything that Israel does is wrong</a:t>
            </a:r>
            <a:r>
              <a:rPr lang="en-US" sz="1400" i="1" dirty="0">
                <a:solidFill>
                  <a:srgbClr val="000000"/>
                </a:solidFill>
                <a:effectLst/>
                <a:ea typeface="Calibri" panose="020F0502020204030204" pitchFamily="34" charset="0"/>
                <a:cs typeface="Times New Roman" panose="02020603050405020304" pitchFamily="18" charset="0"/>
              </a:rPr>
              <a:t>. There is enough wrong to go around on all sides. Sometimes get tired of hearing the Rabbi's asking at a meal "so what more can we do for the Palestinians?" Israel does have a right to exist.”</a:t>
            </a:r>
            <a:endParaRPr lang="en-US" sz="1400" dirty="0">
              <a:effectLst/>
              <a:ea typeface="Calibri" panose="020F0502020204030204" pitchFamily="34" charset="0"/>
              <a:cs typeface="Times New Roman" panose="02020603050405020304" pitchFamily="18" charset="0"/>
            </a:endParaRPr>
          </a:p>
        </p:txBody>
      </p:sp>
      <p:sp>
        <p:nvSpPr>
          <p:cNvPr id="20" name="Speech Bubble: Rectangle 19">
            <a:extLst>
              <a:ext uri="{FF2B5EF4-FFF2-40B4-BE49-F238E27FC236}">
                <a16:creationId xmlns:a16="http://schemas.microsoft.com/office/drawing/2014/main" id="{F912F893-09C1-4B71-B972-D821E27ADAF3}"/>
              </a:ext>
            </a:extLst>
          </p:cNvPr>
          <p:cNvSpPr/>
          <p:nvPr/>
        </p:nvSpPr>
        <p:spPr>
          <a:xfrm>
            <a:off x="5247639" y="1268411"/>
            <a:ext cx="3286759" cy="537211"/>
          </a:xfrm>
          <a:prstGeom prst="wedgeRectCallout">
            <a:avLst>
              <a:gd name="adj1" fmla="val 3847"/>
              <a:gd name="adj2" fmla="val 703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“I’d like to attend a </a:t>
            </a:r>
            <a:r>
              <a:rPr lang="en-US" sz="1400" b="1" i="1" dirty="0">
                <a:solidFill>
                  <a:srgbClr val="000000"/>
                </a:solidFill>
                <a:effectLst/>
                <a:ea typeface="Calibri" panose="020F0502020204030204" pitchFamily="34" charset="0"/>
                <a:cs typeface="Times New Roman" panose="02020603050405020304" pitchFamily="18" charset="0"/>
              </a:rPr>
              <a:t>non-orthodox synagogue that is very pro-Israel</a:t>
            </a:r>
            <a:r>
              <a:rPr lang="en-US" sz="1400" i="1" dirty="0">
                <a:solidFill>
                  <a:srgbClr val="000000"/>
                </a:solidFill>
                <a:effectLst/>
                <a:ea typeface="Calibri" panose="020F0502020204030204" pitchFamily="34" charset="0"/>
                <a:cs typeface="Times New Roman" panose="02020603050405020304" pitchFamily="18" charset="0"/>
              </a:rPr>
              <a:t>.”</a:t>
            </a:r>
            <a:r>
              <a:rPr lang="en-US" sz="1400" dirty="0">
                <a:solidFill>
                  <a:srgbClr val="00000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p:txBody>
      </p:sp>
      <p:sp>
        <p:nvSpPr>
          <p:cNvPr id="21" name="Speech Bubble: Rectangle 20">
            <a:extLst>
              <a:ext uri="{FF2B5EF4-FFF2-40B4-BE49-F238E27FC236}">
                <a16:creationId xmlns:a16="http://schemas.microsoft.com/office/drawing/2014/main" id="{4F19C231-5827-4543-B060-F8E308CD7DAF}"/>
              </a:ext>
            </a:extLst>
          </p:cNvPr>
          <p:cNvSpPr/>
          <p:nvPr/>
        </p:nvSpPr>
        <p:spPr>
          <a:xfrm>
            <a:off x="5236844" y="2056793"/>
            <a:ext cx="3297553" cy="945198"/>
          </a:xfrm>
          <a:prstGeom prst="wedgeRectCallout">
            <a:avLst>
              <a:gd name="adj1" fmla="val 3120"/>
              <a:gd name="adj2" fmla="val 653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“My husband is politically very conservative and </a:t>
            </a:r>
            <a:r>
              <a:rPr lang="en-US" sz="1400" b="1" i="1" dirty="0">
                <a:solidFill>
                  <a:srgbClr val="000000"/>
                </a:solidFill>
                <a:effectLst/>
                <a:ea typeface="Calibri" panose="020F0502020204030204" pitchFamily="34" charset="0"/>
                <a:cs typeface="Times New Roman" panose="02020603050405020304" pitchFamily="18" charset="0"/>
              </a:rPr>
              <a:t>I'm very pro-Israel</a:t>
            </a:r>
            <a:r>
              <a:rPr lang="en-US" sz="1400" i="1" dirty="0">
                <a:solidFill>
                  <a:srgbClr val="000000"/>
                </a:solidFill>
                <a:effectLst/>
                <a:ea typeface="Calibri" panose="020F0502020204030204" pitchFamily="34" charset="0"/>
                <a:cs typeface="Times New Roman" panose="02020603050405020304" pitchFamily="18" charset="0"/>
              </a:rPr>
              <a:t>, and we </a:t>
            </a:r>
            <a:r>
              <a:rPr lang="en-US" sz="1400" b="1" i="1" dirty="0">
                <a:solidFill>
                  <a:srgbClr val="000000"/>
                </a:solidFill>
                <a:effectLst/>
                <a:ea typeface="Calibri" panose="020F0502020204030204" pitchFamily="34" charset="0"/>
                <a:cs typeface="Times New Roman" panose="02020603050405020304" pitchFamily="18" charset="0"/>
              </a:rPr>
              <a:t>don't very often agree with our rabbi's political stances</a:t>
            </a:r>
            <a:r>
              <a:rPr lang="en-US" sz="1400" i="1" dirty="0">
                <a:solidFill>
                  <a:srgbClr val="000000"/>
                </a:solidFill>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p:txBody>
      </p:sp>
      <p:sp>
        <p:nvSpPr>
          <p:cNvPr id="22" name="Speech Bubble: Rectangle 21">
            <a:extLst>
              <a:ext uri="{FF2B5EF4-FFF2-40B4-BE49-F238E27FC236}">
                <a16:creationId xmlns:a16="http://schemas.microsoft.com/office/drawing/2014/main" id="{43EA3447-7FA9-4B8B-8F4A-2FEFD68EBFE3}"/>
              </a:ext>
            </a:extLst>
          </p:cNvPr>
          <p:cNvSpPr/>
          <p:nvPr/>
        </p:nvSpPr>
        <p:spPr>
          <a:xfrm>
            <a:off x="605118" y="5159981"/>
            <a:ext cx="7924797" cy="945198"/>
          </a:xfrm>
          <a:prstGeom prst="wedgeRectCallout">
            <a:avLst>
              <a:gd name="adj1" fmla="val -4733"/>
              <a:gd name="adj2" fmla="val 678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“Often the organizers begin programs by apologizing for Israel, expressing their discomfort with Israel, or equating attacks against Jews and Israel with “gun violence”. Also, the ADL speakers are so partisan they deny or don’t mention Leftwing antisemitism. I just </a:t>
            </a:r>
            <a:r>
              <a:rPr lang="en-US" sz="1400" b="1" i="1" dirty="0">
                <a:solidFill>
                  <a:srgbClr val="000000"/>
                </a:solidFill>
                <a:effectLst/>
                <a:ea typeface="Calibri" panose="020F0502020204030204" pitchFamily="34" charset="0"/>
                <a:cs typeface="Times New Roman" panose="02020603050405020304" pitchFamily="18" charset="0"/>
              </a:rPr>
              <a:t>can’t stomach rabbis railing against President Trump and joining forces with people who hate Israel</a:t>
            </a:r>
            <a:r>
              <a:rPr lang="en-US" sz="1400" i="1" dirty="0">
                <a:solidFill>
                  <a:srgbClr val="000000"/>
                </a:solidFill>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247643E6-A653-4AA6-913C-BC2DA79CCFF3}"/>
              </a:ext>
            </a:extLst>
          </p:cNvPr>
          <p:cNvSpPr/>
          <p:nvPr/>
        </p:nvSpPr>
        <p:spPr>
          <a:xfrm>
            <a:off x="609600" y="3534207"/>
            <a:ext cx="2667000" cy="1219199"/>
          </a:xfrm>
          <a:prstGeom prst="wedgeRectCallout">
            <a:avLst>
              <a:gd name="adj1" fmla="val 38085"/>
              <a:gd name="adj2" fmla="val 608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i="1" dirty="0">
                <a:solidFill>
                  <a:srgbClr val="000000"/>
                </a:solidFill>
                <a:effectLst/>
                <a:ea typeface="Calibri" panose="020F0502020204030204" pitchFamily="34" charset="0"/>
                <a:cs typeface="Times New Roman" panose="02020603050405020304" pitchFamily="18" charset="0"/>
              </a:rPr>
              <a:t>“</a:t>
            </a:r>
            <a:r>
              <a:rPr lang="en-US" sz="1400" b="1" i="1" dirty="0">
                <a:solidFill>
                  <a:srgbClr val="000000"/>
                </a:solidFill>
                <a:effectLst/>
                <a:ea typeface="Calibri" panose="020F0502020204030204" pitchFamily="34" charset="0"/>
                <a:cs typeface="Times New Roman" panose="02020603050405020304" pitchFamily="18" charset="0"/>
              </a:rPr>
              <a:t>Reform rabbis</a:t>
            </a:r>
            <a:r>
              <a:rPr lang="en-US" sz="1400" i="1" dirty="0">
                <a:solidFill>
                  <a:srgbClr val="000000"/>
                </a:solidFill>
                <a:effectLst/>
                <a:ea typeface="Calibri" panose="020F0502020204030204" pitchFamily="34" charset="0"/>
                <a:cs typeface="Times New Roman" panose="02020603050405020304" pitchFamily="18" charset="0"/>
              </a:rPr>
              <a:t> are too political (only representing the Democratic party which is </a:t>
            </a:r>
            <a:r>
              <a:rPr lang="en-US" sz="1400" b="1" i="1" dirty="0">
                <a:solidFill>
                  <a:srgbClr val="000000"/>
                </a:solidFill>
                <a:effectLst/>
                <a:ea typeface="Calibri" panose="020F0502020204030204" pitchFamily="34" charset="0"/>
                <a:cs typeface="Times New Roman" panose="02020603050405020304" pitchFamily="18" charset="0"/>
              </a:rPr>
              <a:t>currently anti-Semitic and anti-Israel</a:t>
            </a:r>
            <a:r>
              <a:rPr lang="en-US" sz="1400" i="1" dirty="0">
                <a:solidFill>
                  <a:srgbClr val="000000"/>
                </a:solidFill>
                <a:effectLst/>
                <a:ea typeface="Calibri" panose="020F0502020204030204" pitchFamily="34" charset="0"/>
                <a:cs typeface="Times New Roman" panose="02020603050405020304" pitchFamily="18" charset="0"/>
              </a:rPr>
              <a:t>). Such bent disturbs me terribly.”</a:t>
            </a:r>
            <a:r>
              <a:rPr lang="en-US" sz="1400" dirty="0">
                <a:solidFill>
                  <a:srgbClr val="00000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625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a:xfrm>
            <a:off x="722312" y="4406900"/>
            <a:ext cx="7888287" cy="1362075"/>
          </a:xfrm>
        </p:spPr>
        <p:txBody>
          <a:bodyPr/>
          <a:lstStyle/>
          <a:p>
            <a:r>
              <a:rPr lang="en-US" dirty="0"/>
              <a:t>OBSTACLES: Cliquish</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55</a:t>
            </a:fld>
            <a:endParaRPr lang="en-US" dirty="0"/>
          </a:p>
        </p:txBody>
      </p:sp>
    </p:spTree>
    <p:extLst>
      <p:ext uri="{BB962C8B-B14F-4D97-AF65-F5344CB8AC3E}">
        <p14:creationId xmlns:p14="http://schemas.microsoft.com/office/powerpoint/2010/main" val="2739337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latin typeface="Calibri" panose="020F0502020204030204" pitchFamily="34" charset="0"/>
                <a:cs typeface="Times New Roman" panose="02020603050405020304" pitchFamily="18" charset="0"/>
              </a:rPr>
              <a:t>Cliquish</a:t>
            </a:r>
          </a:p>
        </p:txBody>
      </p:sp>
      <p:sp>
        <p:nvSpPr>
          <p:cNvPr id="14" name="Slide Number Placeholder 3">
            <a:extLst>
              <a:ext uri="{FF2B5EF4-FFF2-40B4-BE49-F238E27FC236}">
                <a16:creationId xmlns:a16="http://schemas.microsoft.com/office/drawing/2014/main" id="{3FC0F263-F904-46AD-8E6D-06710E9A812A}"/>
              </a:ext>
            </a:extLst>
          </p:cNvPr>
          <p:cNvSpPr txBox="1">
            <a:spLocks/>
          </p:cNvSpPr>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C73D7-73A8-4CB4-88FE-3E57190CFFA6}" type="slidenum">
              <a:rPr lang="en-US" smtClean="0"/>
              <a:pPr/>
              <a:t>56</a:t>
            </a:fld>
            <a:endParaRPr lang="en-US" dirty="0"/>
          </a:p>
        </p:txBody>
      </p:sp>
      <p:sp>
        <p:nvSpPr>
          <p:cNvPr id="3" name="Speech Bubble: Rectangle 2">
            <a:extLst>
              <a:ext uri="{FF2B5EF4-FFF2-40B4-BE49-F238E27FC236}">
                <a16:creationId xmlns:a16="http://schemas.microsoft.com/office/drawing/2014/main" id="{18AD5091-CA81-423A-BCD1-5CFE2FF42D10}"/>
              </a:ext>
            </a:extLst>
          </p:cNvPr>
          <p:cNvSpPr/>
          <p:nvPr/>
        </p:nvSpPr>
        <p:spPr>
          <a:xfrm>
            <a:off x="627530" y="1716881"/>
            <a:ext cx="3525761" cy="344488"/>
          </a:xfrm>
          <a:prstGeom prst="wedgeRectCallout">
            <a:avLst>
              <a:gd name="adj1" fmla="val -1652"/>
              <a:gd name="adj2" fmla="val 8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“Tend to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socially cliquish, particularly at temple</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peech Bubble: Rectangle 3">
            <a:extLst>
              <a:ext uri="{FF2B5EF4-FFF2-40B4-BE49-F238E27FC236}">
                <a16:creationId xmlns:a16="http://schemas.microsoft.com/office/drawing/2014/main" id="{DA8E8885-C321-4C1C-8A8F-D3BA64192837}"/>
              </a:ext>
            </a:extLst>
          </p:cNvPr>
          <p:cNvSpPr/>
          <p:nvPr/>
        </p:nvSpPr>
        <p:spPr>
          <a:xfrm>
            <a:off x="4285129" y="1716881"/>
            <a:ext cx="4191000" cy="344488"/>
          </a:xfrm>
          <a:prstGeom prst="wedgeRectCallout">
            <a:avLst>
              <a:gd name="adj1" fmla="val 3161"/>
              <a:gd name="adj2" fmla="val 8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“Boulder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groups </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are active are very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"cliquish.”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372D589C-7E44-49D8-ADA8-68ABA8A4A3B1}"/>
              </a:ext>
            </a:extLst>
          </p:cNvPr>
          <p:cNvSpPr/>
          <p:nvPr/>
        </p:nvSpPr>
        <p:spPr>
          <a:xfrm>
            <a:off x="627529" y="2308225"/>
            <a:ext cx="4191000" cy="1030288"/>
          </a:xfrm>
          <a:prstGeom prst="wedgeRectCallout">
            <a:avLst>
              <a:gd name="adj1" fmla="val -293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“Although all services at all temples state they are inclusive, people are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welcoming</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They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 judgmental or cliquish</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that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makes me very self-conscious</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am not saying I need to be treated like a friend, I would just like to attend services without a lot of feeling like I am interfering or an outsider.”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B5840568-DDA2-490F-8514-802D356FB79F}"/>
              </a:ext>
            </a:extLst>
          </p:cNvPr>
          <p:cNvSpPr/>
          <p:nvPr/>
        </p:nvSpPr>
        <p:spPr>
          <a:xfrm>
            <a:off x="632011" y="3585369"/>
            <a:ext cx="3521280" cy="533400"/>
          </a:xfrm>
          <a:prstGeom prst="wedgeRectCallout">
            <a:avLst>
              <a:gd name="adj1" fmla="val -293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I do participate, the other people are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cliquish</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not welcoming to people they don’t know.</a:t>
            </a:r>
            <a:r>
              <a:rPr lang="en-US"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7">
            <a:extLst>
              <a:ext uri="{FF2B5EF4-FFF2-40B4-BE49-F238E27FC236}">
                <a16:creationId xmlns:a16="http://schemas.microsoft.com/office/drawing/2014/main" id="{0B61F4E6-031F-4441-AA10-4A2911F72680}"/>
              </a:ext>
            </a:extLst>
          </p:cNvPr>
          <p:cNvSpPr/>
          <p:nvPr/>
        </p:nvSpPr>
        <p:spPr>
          <a:xfrm>
            <a:off x="4361329" y="3585369"/>
            <a:ext cx="4114800" cy="533400"/>
          </a:xfrm>
          <a:prstGeom prst="wedgeRectCallout">
            <a:avLst>
              <a:gd name="adj1" fmla="val 425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find that many gatherings include families where the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adults all know each other </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are</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not inclusive of new families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eech Bubble: Rectangle 8">
            <a:extLst>
              <a:ext uri="{FF2B5EF4-FFF2-40B4-BE49-F238E27FC236}">
                <a16:creationId xmlns:a16="http://schemas.microsoft.com/office/drawing/2014/main" id="{D02D5D43-0304-4856-A186-9ABBAE27F519}"/>
              </a:ext>
            </a:extLst>
          </p:cNvPr>
          <p:cNvSpPr/>
          <p:nvPr/>
        </p:nvSpPr>
        <p:spPr>
          <a:xfrm>
            <a:off x="4970929" y="2308225"/>
            <a:ext cx="3505200" cy="475456"/>
          </a:xfrm>
          <a:prstGeom prst="wedgeRectCallout">
            <a:avLst>
              <a:gd name="adj1" fmla="val 3331"/>
              <a:gd name="adj2" fmla="val 664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“People are in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group of friends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services and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 not include others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a16="http://schemas.microsoft.com/office/drawing/2014/main" id="{D1893D34-A28D-4E87-B730-74C0BE0E7578}"/>
              </a:ext>
            </a:extLst>
          </p:cNvPr>
          <p:cNvSpPr/>
          <p:nvPr/>
        </p:nvSpPr>
        <p:spPr>
          <a:xfrm>
            <a:off x="4970929" y="2936081"/>
            <a:ext cx="3505200" cy="475456"/>
          </a:xfrm>
          <a:prstGeom prst="wedgeRectCallout">
            <a:avLst>
              <a:gd name="adj1" fmla="val 3331"/>
              <a:gd name="adj2" fmla="val 664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 often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too cliquey</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predicated on social, wealth, or other related status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0540DEC2-0613-42E5-8417-B800F644B31B}"/>
              </a:ext>
            </a:extLst>
          </p:cNvPr>
          <p:cNvSpPr/>
          <p:nvPr/>
        </p:nvSpPr>
        <p:spPr>
          <a:xfrm>
            <a:off x="627529" y="4307681"/>
            <a:ext cx="3581400" cy="1030288"/>
          </a:xfrm>
          <a:prstGeom prst="wedgeRectCallout">
            <a:avLst>
              <a:gd name="adj1" fmla="val -293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I joined the local reform congregation, I already had grown children and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 not welcomed into the groups that had their children grow up there</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even though I was their age. I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could not break into the group</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was not invited to share holidays,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11B5B8A5-03EB-44EA-8420-AD07D60689AB}"/>
              </a:ext>
            </a:extLst>
          </p:cNvPr>
          <p:cNvSpPr/>
          <p:nvPr/>
        </p:nvSpPr>
        <p:spPr>
          <a:xfrm>
            <a:off x="4361329" y="4283635"/>
            <a:ext cx="4114800" cy="1243245"/>
          </a:xfrm>
          <a:prstGeom prst="wedgeRectCallout">
            <a:avLst>
              <a:gd name="adj1" fmla="val 4363"/>
              <a:gd name="adj2" fmla="val 596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Denver Jewish Community tells you they're welcoming on the surface, but their actions speak otherwise. As long as you're a donor, you're welcome.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Very cliquish</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you're not from Denver and if you didn't raise your children there, it's very hard to "break in."</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are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long-standing pillars of the community that act as gate keepers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69C7951-817C-42F6-B6B3-FA6D3B057C81}"/>
              </a:ext>
            </a:extLst>
          </p:cNvPr>
          <p:cNvSpPr txBox="1"/>
          <p:nvPr/>
        </p:nvSpPr>
        <p:spPr>
          <a:xfrm>
            <a:off x="1600200" y="6109897"/>
            <a:ext cx="7010400" cy="400110"/>
          </a:xfrm>
          <a:prstGeom prst="rect">
            <a:avLst/>
          </a:prstGeom>
          <a:noFill/>
        </p:spPr>
        <p:txBody>
          <a:bodyPr wrap="square" rtlCol="0">
            <a:spAutoFit/>
          </a:bodyPr>
          <a:lstStyle/>
          <a:p>
            <a:r>
              <a:rPr lang="en-US" sz="1000" dirty="0"/>
              <a:t>Note: The community challenge of cliquishness was only derived from responses to the unprompted, open-ended question of other obstacles and would not have been identified otherwise via the quantitative survey questions. </a:t>
            </a:r>
          </a:p>
        </p:txBody>
      </p:sp>
    </p:spTree>
    <p:extLst>
      <p:ext uri="{BB962C8B-B14F-4D97-AF65-F5344CB8AC3E}">
        <p14:creationId xmlns:p14="http://schemas.microsoft.com/office/powerpoint/2010/main" val="4057107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837-1C0A-47F2-AC1B-AC4799C1242F}"/>
              </a:ext>
            </a:extLst>
          </p:cNvPr>
          <p:cNvSpPr>
            <a:spLocks noGrp="1"/>
          </p:cNvSpPr>
          <p:nvPr>
            <p:ph type="title"/>
          </p:nvPr>
        </p:nvSpPr>
        <p:spPr>
          <a:xfrm>
            <a:off x="457200" y="228600"/>
            <a:ext cx="8229600" cy="1143000"/>
          </a:xfrm>
        </p:spPr>
        <p:txBody>
          <a:bodyPr>
            <a:noAutofit/>
          </a:bodyPr>
          <a:lstStyle/>
          <a:p>
            <a:r>
              <a:rPr lang="en-US" sz="3200" dirty="0"/>
              <a:t> Obstacles to Participation</a:t>
            </a:r>
            <a:br>
              <a:rPr lang="en-US" sz="3200" dirty="0"/>
            </a:br>
            <a:r>
              <a:rPr lang="en-US" sz="3200" dirty="0">
                <a:latin typeface="Calibri" panose="020F0502020204030204" pitchFamily="34" charset="0"/>
                <a:cs typeface="Times New Roman" panose="02020603050405020304" pitchFamily="18" charset="0"/>
              </a:rPr>
              <a:t>Cliquish</a:t>
            </a:r>
          </a:p>
        </p:txBody>
      </p:sp>
      <p:sp>
        <p:nvSpPr>
          <p:cNvPr id="14" name="Slide Number Placeholder 3">
            <a:extLst>
              <a:ext uri="{FF2B5EF4-FFF2-40B4-BE49-F238E27FC236}">
                <a16:creationId xmlns:a16="http://schemas.microsoft.com/office/drawing/2014/main" id="{3FC0F263-F904-46AD-8E6D-06710E9A812A}"/>
              </a:ext>
            </a:extLst>
          </p:cNvPr>
          <p:cNvSpPr txBox="1">
            <a:spLocks/>
          </p:cNvSpPr>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C73D7-73A8-4CB4-88FE-3E57190CFFA6}" type="slidenum">
              <a:rPr lang="en-US" smtClean="0"/>
              <a:pPr/>
              <a:t>57</a:t>
            </a:fld>
            <a:endParaRPr lang="en-US" dirty="0"/>
          </a:p>
        </p:txBody>
      </p:sp>
      <p:sp>
        <p:nvSpPr>
          <p:cNvPr id="3" name="Speech Bubble: Rectangle 2">
            <a:extLst>
              <a:ext uri="{FF2B5EF4-FFF2-40B4-BE49-F238E27FC236}">
                <a16:creationId xmlns:a16="http://schemas.microsoft.com/office/drawing/2014/main" id="{18AD5091-CA81-423A-BCD1-5CFE2FF42D10}"/>
              </a:ext>
            </a:extLst>
          </p:cNvPr>
          <p:cNvSpPr/>
          <p:nvPr/>
        </p:nvSpPr>
        <p:spPr>
          <a:xfrm>
            <a:off x="627530" y="1524000"/>
            <a:ext cx="3944470" cy="1013853"/>
          </a:xfrm>
          <a:prstGeom prst="wedgeRectCallout">
            <a:avLst>
              <a:gd name="adj1" fmla="val -1538"/>
              <a:gd name="adj2" fmla="val 6483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“While Jewish organizations are welcoming, I find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many Jewish people, especially women, not friendly or welcoming</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including members of our synagogue we have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belonged to for 16+ years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If you are not their best friend, they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 like they don't know you</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it is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very off-putting</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peech Bubble: Rectangle 3">
            <a:extLst>
              <a:ext uri="{FF2B5EF4-FFF2-40B4-BE49-F238E27FC236}">
                <a16:creationId xmlns:a16="http://schemas.microsoft.com/office/drawing/2014/main" id="{DA8E8885-C321-4C1C-8A8F-D3BA64192837}"/>
              </a:ext>
            </a:extLst>
          </p:cNvPr>
          <p:cNvSpPr/>
          <p:nvPr/>
        </p:nvSpPr>
        <p:spPr>
          <a:xfrm>
            <a:off x="5029200" y="1524000"/>
            <a:ext cx="3446928" cy="1005685"/>
          </a:xfrm>
          <a:prstGeom prst="wedgeRectCallout">
            <a:avLst>
              <a:gd name="adj1" fmla="val 4461"/>
              <a:gd name="adj2" fmla="val 6427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“Boulder Jewish community is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very cliquish</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temple we joined said they welcomed those living outside Boulder, but the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families were aloof/snobby</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the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Sunday school parents didn’t bother to speak to anyone they didn’t know</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372D589C-7E44-49D8-ADA8-68ABA8A4A3B1}"/>
              </a:ext>
            </a:extLst>
          </p:cNvPr>
          <p:cNvSpPr/>
          <p:nvPr/>
        </p:nvSpPr>
        <p:spPr>
          <a:xfrm>
            <a:off x="627529" y="2962427"/>
            <a:ext cx="4191000" cy="601151"/>
          </a:xfrm>
          <a:prstGeom prst="wedgeRectCallout">
            <a:avLst>
              <a:gd name="adj1" fmla="val -293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communities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people can become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judgmental and cliquey</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making social interactions and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fitting in difficult</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thereby making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 less motivated to attend</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shul or events.”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B5840568-DDA2-490F-8514-802D356FB79F}"/>
              </a:ext>
            </a:extLst>
          </p:cNvPr>
          <p:cNvSpPr/>
          <p:nvPr/>
        </p:nvSpPr>
        <p:spPr>
          <a:xfrm>
            <a:off x="632011" y="3814726"/>
            <a:ext cx="3025589" cy="601150"/>
          </a:xfrm>
          <a:prstGeom prst="wedgeRectCallout">
            <a:avLst>
              <a:gd name="adj1" fmla="val -293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people who attend existing young adult groups in Denver seem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very clique-y</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it's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really unwelcoming to new people</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7">
            <a:extLst>
              <a:ext uri="{FF2B5EF4-FFF2-40B4-BE49-F238E27FC236}">
                <a16:creationId xmlns:a16="http://schemas.microsoft.com/office/drawing/2014/main" id="{0B61F4E6-031F-4441-AA10-4A2911F72680}"/>
              </a:ext>
            </a:extLst>
          </p:cNvPr>
          <p:cNvSpPr/>
          <p:nvPr/>
        </p:nvSpPr>
        <p:spPr>
          <a:xfrm>
            <a:off x="5486401" y="2974845"/>
            <a:ext cx="2989727" cy="613569"/>
          </a:xfrm>
          <a:prstGeom prst="wedgeRectCallout">
            <a:avLst>
              <a:gd name="adj1" fmla="val 425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 shy at heart, and it is really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hard to push into already established social circles</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It is not easy to be Jewish in Colorado.”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a16="http://schemas.microsoft.com/office/drawing/2014/main" id="{D1893D34-A28D-4E87-B730-74C0BE0E7578}"/>
              </a:ext>
            </a:extLst>
          </p:cNvPr>
          <p:cNvSpPr/>
          <p:nvPr/>
        </p:nvSpPr>
        <p:spPr>
          <a:xfrm>
            <a:off x="4728883" y="5163713"/>
            <a:ext cx="3756210" cy="604478"/>
          </a:xfrm>
          <a:prstGeom prst="wedgeRectCallout">
            <a:avLst>
              <a:gd name="adj1" fmla="val 1303"/>
              <a:gd name="adj2" fmla="val 731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community here is very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exclusive and judgmental</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That makes it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really lonely</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especially when you want nothing more than to be involved in the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0540DEC2-0613-42E5-8417-B800F644B31B}"/>
              </a:ext>
            </a:extLst>
          </p:cNvPr>
          <p:cNvSpPr/>
          <p:nvPr/>
        </p:nvSpPr>
        <p:spPr>
          <a:xfrm>
            <a:off x="627529" y="4726754"/>
            <a:ext cx="3334871" cy="873919"/>
          </a:xfrm>
          <a:prstGeom prst="wedgeRectCallout">
            <a:avLst>
              <a:gd name="adj1" fmla="val -2935"/>
              <a:gd name="adj2" fmla="val 60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community is </a:t>
            </a:r>
            <a:r>
              <a:rPr lang="en-US" sz="1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clickish</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I'm not from here</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I have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experienced exclusion</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It's disheartening. I've attended so many Shabbats, carnivals, holiday events, and it is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warm and inviting</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11B5B8A5-03EB-44EA-8420-AD07D60689AB}"/>
              </a:ext>
            </a:extLst>
          </p:cNvPr>
          <p:cNvSpPr/>
          <p:nvPr/>
        </p:nvSpPr>
        <p:spPr>
          <a:xfrm>
            <a:off x="4361329" y="3885538"/>
            <a:ext cx="4114800" cy="873920"/>
          </a:xfrm>
          <a:prstGeom prst="wedgeRectCallout">
            <a:avLst>
              <a:gd name="adj1" fmla="val 4363"/>
              <a:gd name="adj2" fmla="val 596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“I’ve felt that many Jewish organizations are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"clicky,"</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I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 not always feel I fit in</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are many welcoming events for "new families" (new to town, new to the synagogue or organization), but </a:t>
            </a:r>
            <a:r>
              <a:rPr lang="en-US"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for those who have been here awhile</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601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a:xfrm>
            <a:off x="722312" y="4406900"/>
            <a:ext cx="8116888" cy="1841500"/>
          </a:xfrm>
        </p:spPr>
        <p:txBody>
          <a:bodyPr>
            <a:normAutofit fontScale="90000"/>
          </a:bodyPr>
          <a:lstStyle/>
          <a:p>
            <a:r>
              <a:rPr lang="en-US" dirty="0"/>
              <a:t>OBSTACLES: Interfaith-related issues </a:t>
            </a:r>
            <a:br>
              <a:rPr lang="en-US" dirty="0"/>
            </a:br>
            <a:r>
              <a:rPr lang="en-US" dirty="0"/>
              <a:t>LGBTQ+ </a:t>
            </a:r>
            <a:r>
              <a:rPr lang="en-US" dirty="0" err="1"/>
              <a:t>jewish</a:t>
            </a:r>
            <a:r>
              <a:rPr lang="en-US" dirty="0"/>
              <a:t> People</a:t>
            </a:r>
            <a:br>
              <a:rPr lang="en-US" dirty="0"/>
            </a:br>
            <a:r>
              <a:rPr lang="en-US" dirty="0" err="1"/>
              <a:t>jewish</a:t>
            </a:r>
            <a:r>
              <a:rPr lang="en-US" dirty="0"/>
              <a:t> People of color</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58</a:t>
            </a:fld>
            <a:endParaRPr lang="en-US" dirty="0"/>
          </a:p>
        </p:txBody>
      </p:sp>
    </p:spTree>
    <p:extLst>
      <p:ext uri="{BB962C8B-B14F-4D97-AF65-F5344CB8AC3E}">
        <p14:creationId xmlns:p14="http://schemas.microsoft.com/office/powerpoint/2010/main" val="4077857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1108-CB43-43D0-9558-73F58235CB2E}"/>
              </a:ext>
            </a:extLst>
          </p:cNvPr>
          <p:cNvSpPr>
            <a:spLocks noGrp="1"/>
          </p:cNvSpPr>
          <p:nvPr>
            <p:ph type="title"/>
          </p:nvPr>
        </p:nvSpPr>
        <p:spPr>
          <a:xfrm>
            <a:off x="722312" y="4406900"/>
            <a:ext cx="7888287" cy="1362075"/>
          </a:xfrm>
        </p:spPr>
        <p:txBody>
          <a:bodyPr/>
          <a:lstStyle/>
          <a:p>
            <a:r>
              <a:rPr lang="en-US" dirty="0"/>
              <a:t>BANNER TABLES</a:t>
            </a:r>
          </a:p>
        </p:txBody>
      </p:sp>
      <p:sp>
        <p:nvSpPr>
          <p:cNvPr id="6" name="Text Placeholder 5">
            <a:extLst>
              <a:ext uri="{FF2B5EF4-FFF2-40B4-BE49-F238E27FC236}">
                <a16:creationId xmlns:a16="http://schemas.microsoft.com/office/drawing/2014/main" id="{5B60EC4B-EADE-45AD-985D-2B803E713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15E0A-DEB2-464A-845C-8098B10234DF}"/>
              </a:ext>
            </a:extLst>
          </p:cNvPr>
          <p:cNvSpPr>
            <a:spLocks noGrp="1"/>
          </p:cNvSpPr>
          <p:nvPr>
            <p:ph type="sldNum" sz="quarter" idx="12"/>
          </p:nvPr>
        </p:nvSpPr>
        <p:spPr/>
        <p:txBody>
          <a:bodyPr/>
          <a:lstStyle/>
          <a:p>
            <a:fld id="{A7EC73D7-73A8-4CB4-88FE-3E57190CFFA6}" type="slidenum">
              <a:rPr lang="en-US" smtClean="0"/>
              <a:pPr/>
              <a:t>59</a:t>
            </a:fld>
            <a:endParaRPr lang="en-US" dirty="0"/>
          </a:p>
        </p:txBody>
      </p:sp>
    </p:spTree>
    <p:extLst>
      <p:ext uri="{BB962C8B-B14F-4D97-AF65-F5344CB8AC3E}">
        <p14:creationId xmlns:p14="http://schemas.microsoft.com/office/powerpoint/2010/main" val="6821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lstStyle/>
          <a:p>
            <a:r>
              <a:rPr lang="en-US" dirty="0"/>
              <a:t>Family Holidays </a:t>
            </a:r>
            <a:r>
              <a:rPr lang="en-US" sz="2400" dirty="0"/>
              <a:t>(Past Year)</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286895388"/>
              </p:ext>
            </p:extLst>
          </p:nvPr>
        </p:nvGraphicFramePr>
        <p:xfrm>
          <a:off x="457200" y="138112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6</a:t>
            </a:fld>
            <a:endParaRPr lang="en-US" dirty="0"/>
          </a:p>
        </p:txBody>
      </p:sp>
    </p:spTree>
    <p:extLst>
      <p:ext uri="{BB962C8B-B14F-4D97-AF65-F5344CB8AC3E}">
        <p14:creationId xmlns:p14="http://schemas.microsoft.com/office/powerpoint/2010/main" val="3828916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19A19-EA50-45F8-9C5F-9731F733FA04}"/>
              </a:ext>
            </a:extLst>
          </p:cNvPr>
          <p:cNvSpPr>
            <a:spLocks noGrp="1"/>
          </p:cNvSpPr>
          <p:nvPr>
            <p:ph type="title"/>
          </p:nvPr>
        </p:nvSpPr>
        <p:spPr/>
        <p:txBody>
          <a:bodyPr/>
          <a:lstStyle/>
          <a:p>
            <a:r>
              <a:rPr lang="en-US" dirty="0"/>
              <a:t>Banner Tables</a:t>
            </a:r>
          </a:p>
        </p:txBody>
      </p:sp>
      <p:sp>
        <p:nvSpPr>
          <p:cNvPr id="6" name="Content Placeholder 5">
            <a:extLst>
              <a:ext uri="{FF2B5EF4-FFF2-40B4-BE49-F238E27FC236}">
                <a16:creationId xmlns:a16="http://schemas.microsoft.com/office/drawing/2014/main" id="{E4B490D1-3514-4CF3-A66B-B379AAFBC203}"/>
              </a:ext>
            </a:extLst>
          </p:cNvPr>
          <p:cNvSpPr>
            <a:spLocks noGrp="1"/>
          </p:cNvSpPr>
          <p:nvPr>
            <p:ph idx="1"/>
          </p:nvPr>
        </p:nvSpPr>
        <p:spPr/>
        <p:txBody>
          <a:bodyPr>
            <a:normAutofit fontScale="92500" lnSpcReduction="10000"/>
          </a:bodyPr>
          <a:lstStyle/>
          <a:p>
            <a:pPr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a:t>
            </a:r>
            <a:r>
              <a:rPr lang="en-US" dirty="0">
                <a:effectLst/>
                <a:latin typeface="Calibri" panose="020F0502020204030204" pitchFamily="34" charset="0"/>
                <a:ea typeface="Calibri" panose="020F0502020204030204" pitchFamily="34" charset="0"/>
                <a:cs typeface="Times New Roman" panose="02020603050405020304" pitchFamily="18" charset="0"/>
              </a:rPr>
              <a:t>dditional insights based on the interests and needs of local Jewish nonprofits</a:t>
            </a:r>
          </a:p>
          <a:p>
            <a:pPr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eeper understanding of survey results by subgroups and by all survey questions</a:t>
            </a:r>
          </a:p>
          <a:p>
            <a:pPr marR="0">
              <a:lnSpc>
                <a:spcPct val="107000"/>
              </a:lnSpc>
              <a:spcBef>
                <a:spcPts val="0"/>
              </a:spcBef>
              <a:spcAft>
                <a:spcPts val="800"/>
              </a:spcAft>
            </a:pPr>
            <a:r>
              <a:rPr lang="en-US" dirty="0">
                <a:solidFill>
                  <a:srgbClr val="252525"/>
                </a:solidFill>
                <a:latin typeface="Calibri" panose="020F0502020204030204" pitchFamily="34" charset="0"/>
                <a:ea typeface="Calibri" panose="020F0502020204030204" pitchFamily="34" charset="0"/>
                <a:cs typeface="Times New Roman" panose="02020603050405020304" pitchFamily="18" charset="0"/>
              </a:rPr>
              <a:t>H</a:t>
            </a:r>
            <a:r>
              <a:rPr lang="en-US"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ighlight the issues and opportunities facing the Metro Denver Jewish community</a:t>
            </a:r>
          </a:p>
          <a:p>
            <a:pPr marR="0">
              <a:lnSpc>
                <a:spcPct val="107000"/>
              </a:lnSpc>
              <a:spcBef>
                <a:spcPts val="0"/>
              </a:spcBef>
              <a:spcAft>
                <a:spcPts val="800"/>
              </a:spcAft>
            </a:pPr>
            <a:r>
              <a:rPr lang="en-US" dirty="0">
                <a:solidFill>
                  <a:srgbClr val="252525"/>
                </a:solidFill>
                <a:latin typeface="Calibri" panose="020F0502020204030204" pitchFamily="34" charset="0"/>
                <a:ea typeface="Calibri" panose="020F0502020204030204" pitchFamily="34" charset="0"/>
                <a:cs typeface="Times New Roman" panose="02020603050405020304" pitchFamily="18" charset="0"/>
              </a:rPr>
              <a:t>Make </a:t>
            </a:r>
            <a:r>
              <a:rPr lang="en-US"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the study’s findings more actionable for local Jewish organizations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4800" dirty="0"/>
          </a:p>
        </p:txBody>
      </p:sp>
      <p:sp>
        <p:nvSpPr>
          <p:cNvPr id="4" name="Slide Number Placeholder 3">
            <a:extLst>
              <a:ext uri="{FF2B5EF4-FFF2-40B4-BE49-F238E27FC236}">
                <a16:creationId xmlns:a16="http://schemas.microsoft.com/office/drawing/2014/main" id="{CF4E7F05-E0D1-4CB7-AE4B-14C333BFDCF1}"/>
              </a:ext>
            </a:extLst>
          </p:cNvPr>
          <p:cNvSpPr>
            <a:spLocks noGrp="1"/>
          </p:cNvSpPr>
          <p:nvPr>
            <p:ph type="sldNum" sz="quarter" idx="12"/>
          </p:nvPr>
        </p:nvSpPr>
        <p:spPr/>
        <p:txBody>
          <a:bodyPr/>
          <a:lstStyle/>
          <a:p>
            <a:fld id="{E492D7B2-78A4-46AC-A69A-442A62EC6485}" type="slidenum">
              <a:rPr lang="en-US" smtClean="0"/>
              <a:pPr/>
              <a:t>60</a:t>
            </a:fld>
            <a:endParaRPr lang="en-US"/>
          </a:p>
        </p:txBody>
      </p:sp>
    </p:spTree>
    <p:extLst>
      <p:ext uri="{BB962C8B-B14F-4D97-AF65-F5344CB8AC3E}">
        <p14:creationId xmlns:p14="http://schemas.microsoft.com/office/powerpoint/2010/main" val="322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811D73F7-BCAC-4683-997B-CB071307FFF0}"/>
              </a:ext>
            </a:extLst>
          </p:cNvPr>
          <p:cNvSpPr>
            <a:spLocks noGrp="1"/>
          </p:cNvSpPr>
          <p:nvPr>
            <p:ph type="title"/>
          </p:nvPr>
        </p:nvSpPr>
        <p:spPr>
          <a:xfrm>
            <a:off x="457200" y="122239"/>
            <a:ext cx="8229600" cy="778108"/>
          </a:xfrm>
        </p:spPr>
        <p:txBody>
          <a:bodyPr/>
          <a:lstStyle/>
          <a:p>
            <a:r>
              <a:rPr lang="en-US" dirty="0"/>
              <a:t>Example Banner Table</a:t>
            </a:r>
          </a:p>
        </p:txBody>
      </p:sp>
      <p:sp>
        <p:nvSpPr>
          <p:cNvPr id="4" name="Slide Number Placeholder 3">
            <a:extLst>
              <a:ext uri="{FF2B5EF4-FFF2-40B4-BE49-F238E27FC236}">
                <a16:creationId xmlns:a16="http://schemas.microsoft.com/office/drawing/2014/main" id="{D1487768-4440-4024-AD67-80EC7A006BCB}"/>
              </a:ext>
            </a:extLst>
          </p:cNvPr>
          <p:cNvSpPr>
            <a:spLocks noGrp="1"/>
          </p:cNvSpPr>
          <p:nvPr>
            <p:ph type="sldNum" sz="quarter" idx="12"/>
          </p:nvPr>
        </p:nvSpPr>
        <p:spPr/>
        <p:txBody>
          <a:bodyPr/>
          <a:lstStyle/>
          <a:p>
            <a:fld id="{E492D7B2-78A4-46AC-A69A-442A62EC6485}" type="slidenum">
              <a:rPr lang="en-US" smtClean="0"/>
              <a:pPr/>
              <a:t>61</a:t>
            </a:fld>
            <a:endParaRPr lang="en-US"/>
          </a:p>
        </p:txBody>
      </p:sp>
      <p:pic>
        <p:nvPicPr>
          <p:cNvPr id="52" name="Picture 51">
            <a:extLst>
              <a:ext uri="{FF2B5EF4-FFF2-40B4-BE49-F238E27FC236}">
                <a16:creationId xmlns:a16="http://schemas.microsoft.com/office/drawing/2014/main" id="{60091B01-D88E-41BC-9ED8-F2009FF67B03}"/>
              </a:ext>
            </a:extLst>
          </p:cNvPr>
          <p:cNvPicPr>
            <a:picLocks noChangeAspect="1"/>
          </p:cNvPicPr>
          <p:nvPr/>
        </p:nvPicPr>
        <p:blipFill>
          <a:blip r:embed="rId2"/>
          <a:stretch>
            <a:fillRect/>
          </a:stretch>
        </p:blipFill>
        <p:spPr>
          <a:xfrm>
            <a:off x="63242" y="845625"/>
            <a:ext cx="9017516" cy="5166750"/>
          </a:xfrm>
          <a:prstGeom prst="rect">
            <a:avLst/>
          </a:prstGeom>
        </p:spPr>
      </p:pic>
    </p:spTree>
    <p:extLst>
      <p:ext uri="{BB962C8B-B14F-4D97-AF65-F5344CB8AC3E}">
        <p14:creationId xmlns:p14="http://schemas.microsoft.com/office/powerpoint/2010/main" val="751887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19A19-EA50-45F8-9C5F-9731F733FA04}"/>
              </a:ext>
            </a:extLst>
          </p:cNvPr>
          <p:cNvSpPr>
            <a:spLocks noGrp="1"/>
          </p:cNvSpPr>
          <p:nvPr>
            <p:ph type="title"/>
          </p:nvPr>
        </p:nvSpPr>
        <p:spPr/>
        <p:txBody>
          <a:bodyPr/>
          <a:lstStyle/>
          <a:p>
            <a:r>
              <a:rPr lang="en-US" b="1" dirty="0"/>
              <a:t>Banner 1</a:t>
            </a:r>
          </a:p>
        </p:txBody>
      </p:sp>
      <p:sp>
        <p:nvSpPr>
          <p:cNvPr id="6" name="Content Placeholder 5">
            <a:extLst>
              <a:ext uri="{FF2B5EF4-FFF2-40B4-BE49-F238E27FC236}">
                <a16:creationId xmlns:a16="http://schemas.microsoft.com/office/drawing/2014/main" id="{E4B490D1-3514-4CF3-A66B-B379AAFBC203}"/>
              </a:ext>
            </a:extLst>
          </p:cNvPr>
          <p:cNvSpPr>
            <a:spLocks noGrp="1"/>
          </p:cNvSpPr>
          <p:nvPr>
            <p:ph idx="1"/>
          </p:nvPr>
        </p:nvSpPr>
        <p:spPr/>
        <p:txBody>
          <a:bodyPr>
            <a:normAutofit/>
          </a:bodyPr>
          <a:lstStyle/>
          <a:p>
            <a:r>
              <a:rPr lang="en-US" b="1" dirty="0"/>
              <a:t>Gender</a:t>
            </a:r>
            <a:r>
              <a:rPr lang="en-US" dirty="0"/>
              <a:t> </a:t>
            </a:r>
            <a:r>
              <a:rPr lang="en-US" sz="2600" dirty="0"/>
              <a:t>(Female, Male)</a:t>
            </a:r>
          </a:p>
          <a:p>
            <a:r>
              <a:rPr lang="en-US" b="1" dirty="0"/>
              <a:t>Age Group </a:t>
            </a:r>
            <a:r>
              <a:rPr lang="en-US" sz="2600" dirty="0"/>
              <a:t>(18-34, 35-64, 65+)</a:t>
            </a:r>
            <a:endParaRPr lang="en-US" dirty="0"/>
          </a:p>
          <a:p>
            <a:r>
              <a:rPr lang="en-US" b="1" dirty="0"/>
              <a:t>Marital Status </a:t>
            </a:r>
            <a:r>
              <a:rPr lang="en-US" sz="2400" dirty="0"/>
              <a:t>(</a:t>
            </a:r>
            <a:r>
              <a:rPr lang="en-US" sz="2400" dirty="0" err="1"/>
              <a:t>Inmarried</a:t>
            </a:r>
            <a:r>
              <a:rPr lang="en-US" sz="2400" dirty="0"/>
              <a:t>, Intermarried, Not Married)</a:t>
            </a:r>
            <a:endParaRPr lang="en-US" dirty="0"/>
          </a:p>
          <a:p>
            <a:r>
              <a:rPr lang="en-US" b="1" dirty="0"/>
              <a:t>Presence of Children in HH </a:t>
            </a:r>
            <a:r>
              <a:rPr lang="en-US" sz="2400" dirty="0"/>
              <a:t>(Yes, No)</a:t>
            </a:r>
          </a:p>
          <a:p>
            <a:r>
              <a:rPr lang="en-US" b="1" dirty="0"/>
              <a:t>Age of Children in Household </a:t>
            </a:r>
            <a:r>
              <a:rPr lang="en-US" sz="2400" dirty="0"/>
              <a:t>(0-5, 6-12, 13-18)</a:t>
            </a:r>
            <a:endParaRPr lang="en-US" dirty="0"/>
          </a:p>
          <a:p>
            <a:r>
              <a:rPr lang="en-US" b="1" dirty="0"/>
              <a:t>School Type </a:t>
            </a:r>
            <a:r>
              <a:rPr lang="en-US" sz="2400" dirty="0"/>
              <a:t>(Jewish Day, Non-Jewish Private, Public)</a:t>
            </a:r>
            <a:endParaRPr lang="en-US" dirty="0"/>
          </a:p>
        </p:txBody>
      </p:sp>
      <p:sp>
        <p:nvSpPr>
          <p:cNvPr id="4" name="Slide Number Placeholder 3">
            <a:extLst>
              <a:ext uri="{FF2B5EF4-FFF2-40B4-BE49-F238E27FC236}">
                <a16:creationId xmlns:a16="http://schemas.microsoft.com/office/drawing/2014/main" id="{CF4E7F05-E0D1-4CB7-AE4B-14C333BFDCF1}"/>
              </a:ext>
            </a:extLst>
          </p:cNvPr>
          <p:cNvSpPr>
            <a:spLocks noGrp="1"/>
          </p:cNvSpPr>
          <p:nvPr>
            <p:ph type="sldNum" sz="quarter" idx="12"/>
          </p:nvPr>
        </p:nvSpPr>
        <p:spPr/>
        <p:txBody>
          <a:bodyPr/>
          <a:lstStyle/>
          <a:p>
            <a:fld id="{E492D7B2-78A4-46AC-A69A-442A62EC6485}" type="slidenum">
              <a:rPr lang="en-US" smtClean="0"/>
              <a:pPr/>
              <a:t>62</a:t>
            </a:fld>
            <a:endParaRPr lang="en-US"/>
          </a:p>
        </p:txBody>
      </p:sp>
    </p:spTree>
    <p:extLst>
      <p:ext uri="{BB962C8B-B14F-4D97-AF65-F5344CB8AC3E}">
        <p14:creationId xmlns:p14="http://schemas.microsoft.com/office/powerpoint/2010/main" val="3323174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19A19-EA50-45F8-9C5F-9731F733FA04}"/>
              </a:ext>
            </a:extLst>
          </p:cNvPr>
          <p:cNvSpPr>
            <a:spLocks noGrp="1"/>
          </p:cNvSpPr>
          <p:nvPr>
            <p:ph type="title"/>
          </p:nvPr>
        </p:nvSpPr>
        <p:spPr/>
        <p:txBody>
          <a:bodyPr/>
          <a:lstStyle/>
          <a:p>
            <a:r>
              <a:rPr lang="en-US" b="1" dirty="0"/>
              <a:t>Banner 2</a:t>
            </a:r>
          </a:p>
        </p:txBody>
      </p:sp>
      <p:sp>
        <p:nvSpPr>
          <p:cNvPr id="6" name="Content Placeholder 5">
            <a:extLst>
              <a:ext uri="{FF2B5EF4-FFF2-40B4-BE49-F238E27FC236}">
                <a16:creationId xmlns:a16="http://schemas.microsoft.com/office/drawing/2014/main" id="{E4B490D1-3514-4CF3-A66B-B379AAFBC203}"/>
              </a:ext>
            </a:extLst>
          </p:cNvPr>
          <p:cNvSpPr>
            <a:spLocks noGrp="1"/>
          </p:cNvSpPr>
          <p:nvPr>
            <p:ph idx="1"/>
          </p:nvPr>
        </p:nvSpPr>
        <p:spPr/>
        <p:txBody>
          <a:bodyPr>
            <a:normAutofit fontScale="92500" lnSpcReduction="10000"/>
          </a:bodyPr>
          <a:lstStyle/>
          <a:p>
            <a:r>
              <a:rPr lang="en-US" b="1" dirty="0"/>
              <a:t>Region</a:t>
            </a:r>
            <a:r>
              <a:rPr lang="en-US" dirty="0"/>
              <a:t> </a:t>
            </a:r>
            <a:r>
              <a:rPr lang="en-US" sz="2600" dirty="0"/>
              <a:t>(Denver, South Metro, Boulder, N&amp;W Metro,   Aurora, N&amp;E Metro)</a:t>
            </a:r>
          </a:p>
          <a:p>
            <a:r>
              <a:rPr lang="en-US" b="1" dirty="0"/>
              <a:t>Jewish Engagement </a:t>
            </a:r>
            <a:r>
              <a:rPr lang="en-US" sz="2600" dirty="0"/>
              <a:t>(</a:t>
            </a:r>
            <a:r>
              <a:rPr lang="en-US" sz="2600" dirty="0">
                <a:effectLst/>
                <a:ea typeface="Calibri" panose="020F0502020204030204" pitchFamily="34" charset="0"/>
                <a:cs typeface="Times New Roman" panose="02020603050405020304" pitchFamily="18" charset="0"/>
              </a:rPr>
              <a:t>Minimally Involved, Personal, Holiday, Communal, Immersed</a:t>
            </a:r>
            <a:r>
              <a:rPr lang="en-US" sz="2600" dirty="0"/>
              <a:t>)</a:t>
            </a:r>
          </a:p>
          <a:p>
            <a:r>
              <a:rPr lang="en-US" b="1" dirty="0"/>
              <a:t>Synagogue Member </a:t>
            </a:r>
            <a:r>
              <a:rPr lang="en-US" sz="2600" dirty="0"/>
              <a:t>(Yes, No)</a:t>
            </a:r>
          </a:p>
          <a:p>
            <a:r>
              <a:rPr lang="en-US" b="1" dirty="0"/>
              <a:t>HH Member Attends Jewish Events But Not Synagogue Member</a:t>
            </a:r>
          </a:p>
          <a:p>
            <a:r>
              <a:rPr lang="en-US" b="1" dirty="0"/>
              <a:t>Donated to Jewish Org </a:t>
            </a:r>
            <a:r>
              <a:rPr lang="en-US" sz="2600" dirty="0"/>
              <a:t>(Yes, No)</a:t>
            </a:r>
          </a:p>
          <a:p>
            <a:r>
              <a:rPr lang="en-US" b="1" dirty="0"/>
              <a:t>Amount Donated to Jewish Org </a:t>
            </a:r>
            <a:r>
              <a:rPr lang="en-US" sz="2600" dirty="0"/>
              <a:t>($1-$500,              $500-$2,500, $2500+)</a:t>
            </a:r>
            <a:endParaRPr lang="en-US" sz="2400" dirty="0"/>
          </a:p>
        </p:txBody>
      </p:sp>
      <p:sp>
        <p:nvSpPr>
          <p:cNvPr id="4" name="Slide Number Placeholder 3">
            <a:extLst>
              <a:ext uri="{FF2B5EF4-FFF2-40B4-BE49-F238E27FC236}">
                <a16:creationId xmlns:a16="http://schemas.microsoft.com/office/drawing/2014/main" id="{CF4E7F05-E0D1-4CB7-AE4B-14C333BFDCF1}"/>
              </a:ext>
            </a:extLst>
          </p:cNvPr>
          <p:cNvSpPr>
            <a:spLocks noGrp="1"/>
          </p:cNvSpPr>
          <p:nvPr>
            <p:ph type="sldNum" sz="quarter" idx="12"/>
          </p:nvPr>
        </p:nvSpPr>
        <p:spPr/>
        <p:txBody>
          <a:bodyPr/>
          <a:lstStyle/>
          <a:p>
            <a:fld id="{E492D7B2-78A4-46AC-A69A-442A62EC6485}" type="slidenum">
              <a:rPr lang="en-US" smtClean="0"/>
              <a:pPr/>
              <a:t>63</a:t>
            </a:fld>
            <a:endParaRPr lang="en-US"/>
          </a:p>
        </p:txBody>
      </p:sp>
    </p:spTree>
    <p:extLst>
      <p:ext uri="{BB962C8B-B14F-4D97-AF65-F5344CB8AC3E}">
        <p14:creationId xmlns:p14="http://schemas.microsoft.com/office/powerpoint/2010/main" val="3823032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1DB8-46FF-4A0C-BD1E-F9BBE8597BA8}"/>
              </a:ext>
            </a:extLst>
          </p:cNvPr>
          <p:cNvSpPr>
            <a:spLocks noGrp="1"/>
          </p:cNvSpPr>
          <p:nvPr>
            <p:ph type="title"/>
          </p:nvPr>
        </p:nvSpPr>
        <p:spPr/>
        <p:txBody>
          <a:bodyPr/>
          <a:lstStyle/>
          <a:p>
            <a:r>
              <a:rPr lang="en-US" dirty="0"/>
              <a:t>Margin of Error</a:t>
            </a:r>
          </a:p>
        </p:txBody>
      </p:sp>
      <p:sp>
        <p:nvSpPr>
          <p:cNvPr id="4" name="Slide Number Placeholder 3">
            <a:extLst>
              <a:ext uri="{FF2B5EF4-FFF2-40B4-BE49-F238E27FC236}">
                <a16:creationId xmlns:a16="http://schemas.microsoft.com/office/drawing/2014/main" id="{61D222D8-E4AF-4F8C-B6E0-F4E5DA3EC0AE}"/>
              </a:ext>
            </a:extLst>
          </p:cNvPr>
          <p:cNvSpPr>
            <a:spLocks noGrp="1"/>
          </p:cNvSpPr>
          <p:nvPr>
            <p:ph type="sldNum" sz="quarter" idx="12"/>
          </p:nvPr>
        </p:nvSpPr>
        <p:spPr/>
        <p:txBody>
          <a:bodyPr/>
          <a:lstStyle/>
          <a:p>
            <a:fld id="{A7EC73D7-73A8-4CB4-88FE-3E57190CFFA6}" type="slidenum">
              <a:rPr lang="en-US" smtClean="0"/>
              <a:pPr/>
              <a:t>64</a:t>
            </a:fld>
            <a:endParaRPr lang="en-US" dirty="0"/>
          </a:p>
        </p:txBody>
      </p:sp>
      <p:pic>
        <p:nvPicPr>
          <p:cNvPr id="8" name="Picture 7">
            <a:extLst>
              <a:ext uri="{FF2B5EF4-FFF2-40B4-BE49-F238E27FC236}">
                <a16:creationId xmlns:a16="http://schemas.microsoft.com/office/drawing/2014/main" id="{AF78AEFF-018C-4CB6-BC2B-E8F51E4ACB27}"/>
              </a:ext>
            </a:extLst>
          </p:cNvPr>
          <p:cNvPicPr>
            <a:picLocks noChangeAspect="1"/>
          </p:cNvPicPr>
          <p:nvPr/>
        </p:nvPicPr>
        <p:blipFill>
          <a:blip r:embed="rId2"/>
          <a:stretch>
            <a:fillRect/>
          </a:stretch>
        </p:blipFill>
        <p:spPr>
          <a:xfrm>
            <a:off x="1524000" y="1371600"/>
            <a:ext cx="6183630" cy="4766310"/>
          </a:xfrm>
          <a:prstGeom prst="rect">
            <a:avLst/>
          </a:prstGeom>
        </p:spPr>
      </p:pic>
      <p:sp>
        <p:nvSpPr>
          <p:cNvPr id="9" name="Oval 8">
            <a:extLst>
              <a:ext uri="{FF2B5EF4-FFF2-40B4-BE49-F238E27FC236}">
                <a16:creationId xmlns:a16="http://schemas.microsoft.com/office/drawing/2014/main" id="{1C7CEC15-CBC6-4FAE-8613-362F2B01CB93}"/>
              </a:ext>
            </a:extLst>
          </p:cNvPr>
          <p:cNvSpPr/>
          <p:nvPr/>
        </p:nvSpPr>
        <p:spPr>
          <a:xfrm>
            <a:off x="3195917" y="4657165"/>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0A67976-B9DD-47E7-88C4-17C981563042}"/>
              </a:ext>
            </a:extLst>
          </p:cNvPr>
          <p:cNvSpPr/>
          <p:nvPr/>
        </p:nvSpPr>
        <p:spPr>
          <a:xfrm>
            <a:off x="2469776" y="3182471"/>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032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85800"/>
            <a:ext cx="7772400" cy="2232025"/>
          </a:xfrm>
        </p:spPr>
        <p:txBody>
          <a:bodyPr>
            <a:normAutofit/>
          </a:bodyPr>
          <a:lstStyle/>
          <a:p>
            <a:r>
              <a:rPr lang="en-US" dirty="0"/>
              <a:t>Q&amp;A</a:t>
            </a:r>
            <a:br>
              <a:rPr lang="en-US" dirty="0"/>
            </a:br>
            <a:br>
              <a:rPr lang="en-US" dirty="0"/>
            </a:br>
            <a:r>
              <a:rPr lang="en-US" dirty="0"/>
              <a:t>Thank you!</a:t>
            </a:r>
          </a:p>
        </p:txBody>
      </p:sp>
      <p:sp>
        <p:nvSpPr>
          <p:cNvPr id="6" name="Subtitle 5"/>
          <p:cNvSpPr>
            <a:spLocks noGrp="1"/>
          </p:cNvSpPr>
          <p:nvPr>
            <p:ph type="subTitle" idx="1"/>
          </p:nvPr>
        </p:nvSpPr>
        <p:spPr>
          <a:xfrm>
            <a:off x="1371600" y="3203574"/>
            <a:ext cx="6400800" cy="3349625"/>
          </a:xfrm>
        </p:spPr>
        <p:txBody>
          <a:bodyPr>
            <a:normAutofit/>
          </a:bodyPr>
          <a:lstStyle/>
          <a:p>
            <a:r>
              <a:rPr lang="en-US" dirty="0">
                <a:solidFill>
                  <a:schemeClr val="tx1"/>
                </a:solidFill>
              </a:rPr>
              <a:t>Fran Simon </a:t>
            </a:r>
          </a:p>
          <a:p>
            <a:endParaRPr lang="en-US" dirty="0">
              <a:solidFill>
                <a:schemeClr val="tx1"/>
              </a:solidFill>
              <a:hlinkClick r:id="rId3"/>
            </a:endParaRPr>
          </a:p>
          <a:p>
            <a:endParaRPr lang="en-US" dirty="0">
              <a:solidFill>
                <a:schemeClr val="tx1"/>
              </a:solidFill>
              <a:hlinkClick r:id="rId3"/>
            </a:endParaRPr>
          </a:p>
          <a:p>
            <a:r>
              <a:rPr lang="en-US" dirty="0">
                <a:solidFill>
                  <a:schemeClr val="tx1"/>
                </a:solidFill>
              </a:rPr>
              <a:t>simonanalytics@gmail.com</a:t>
            </a:r>
          </a:p>
          <a:p>
            <a:r>
              <a:rPr lang="en-US" dirty="0">
                <a:solidFill>
                  <a:schemeClr val="tx1"/>
                </a:solidFill>
              </a:rPr>
              <a:t>720 985-6411</a:t>
            </a:r>
          </a:p>
        </p:txBody>
      </p:sp>
      <p:sp>
        <p:nvSpPr>
          <p:cNvPr id="4" name="Slide Number Placeholder 3"/>
          <p:cNvSpPr>
            <a:spLocks noGrp="1"/>
          </p:cNvSpPr>
          <p:nvPr>
            <p:ph type="sldNum" sz="quarter" idx="12"/>
          </p:nvPr>
        </p:nvSpPr>
        <p:spPr/>
        <p:txBody>
          <a:bodyPr/>
          <a:lstStyle/>
          <a:p>
            <a:fld id="{A7EC73D7-73A8-4CB4-88FE-3E57190CFFA6}" type="slidenum">
              <a:rPr lang="en-US" smtClean="0"/>
              <a:pPr/>
              <a:t>65</a:t>
            </a:fld>
            <a:endParaRPr lang="en-US" dirty="0"/>
          </a:p>
        </p:txBody>
      </p:sp>
      <p:pic>
        <p:nvPicPr>
          <p:cNvPr id="3" name="Picture 2">
            <a:extLst>
              <a:ext uri="{FF2B5EF4-FFF2-40B4-BE49-F238E27FC236}">
                <a16:creationId xmlns:a16="http://schemas.microsoft.com/office/drawing/2014/main" id="{069CA00B-545B-47A9-A8DF-EDD9C4504A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038" y="3717664"/>
            <a:ext cx="2083594" cy="137479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00" dirty="0"/>
              <a:t>Upcoming Data Workshops</a:t>
            </a:r>
          </a:p>
        </p:txBody>
      </p:sp>
      <p:sp>
        <p:nvSpPr>
          <p:cNvPr id="3" name="Content Placeholder 2"/>
          <p:cNvSpPr>
            <a:spLocks noGrp="1"/>
          </p:cNvSpPr>
          <p:nvPr>
            <p:ph idx="1"/>
          </p:nvPr>
        </p:nvSpPr>
        <p:spPr>
          <a:xfrm>
            <a:off x="1171222" y="1947333"/>
            <a:ext cx="6855178" cy="3970865"/>
          </a:xfrm>
        </p:spPr>
        <p:txBody>
          <a:bodyPr/>
          <a:lstStyle/>
          <a:p>
            <a:pPr>
              <a:spcAft>
                <a:spcPts val="0"/>
              </a:spcAft>
            </a:pPr>
            <a:r>
              <a:rPr lang="en-US" sz="4000" dirty="0">
                <a:solidFill>
                  <a:srgbClr val="9C3DAD"/>
                </a:solidFill>
                <a:latin typeface="Work Sans ExtraLight"/>
                <a:cs typeface="Work Sans ExtraLight"/>
              </a:rPr>
              <a:t>January 14</a:t>
            </a:r>
          </a:p>
          <a:p>
            <a:pPr>
              <a:spcAft>
                <a:spcPts val="0"/>
              </a:spcAft>
            </a:pPr>
            <a:r>
              <a:rPr lang="en-US" dirty="0"/>
              <a:t>Jewish Philanthropic Trends</a:t>
            </a:r>
          </a:p>
          <a:p>
            <a:endParaRPr lang="en-US" dirty="0"/>
          </a:p>
          <a:p>
            <a:pPr>
              <a:spcAft>
                <a:spcPts val="0"/>
              </a:spcAft>
            </a:pPr>
            <a:r>
              <a:rPr lang="en-US" sz="4000" dirty="0">
                <a:solidFill>
                  <a:schemeClr val="tx2">
                    <a:lumMod val="60000"/>
                    <a:lumOff val="40000"/>
                  </a:schemeClr>
                </a:solidFill>
                <a:latin typeface="Work Sans ExtraLight"/>
                <a:cs typeface="Work Sans ExtraLight"/>
              </a:rPr>
              <a:t>January 21 </a:t>
            </a:r>
          </a:p>
          <a:p>
            <a:pPr>
              <a:spcAft>
                <a:spcPts val="0"/>
              </a:spcAft>
            </a:pPr>
            <a:r>
              <a:rPr lang="en-US" dirty="0"/>
              <a:t>Diversity, Equity and Inclusion in Jewish Life</a:t>
            </a:r>
          </a:p>
          <a:p>
            <a:endParaRPr lang="en-US" dirty="0"/>
          </a:p>
        </p:txBody>
      </p:sp>
      <p:pic>
        <p:nvPicPr>
          <p:cNvPr id="4" name="Picture 8">
            <a:extLst>
              <a:ext uri="{FF2B5EF4-FFF2-40B4-BE49-F238E27FC236}">
                <a16:creationId xmlns:a16="http://schemas.microsoft.com/office/drawing/2014/main" id="{36D1C53D-6F98-4091-9552-32066ED5A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95" y="5325953"/>
            <a:ext cx="2850020" cy="1046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10;&#10;Description automatically generated with medium confidence">
            <a:extLst>
              <a:ext uri="{FF2B5EF4-FFF2-40B4-BE49-F238E27FC236}">
                <a16:creationId xmlns:a16="http://schemas.microsoft.com/office/drawing/2014/main" id="{4B233141-D8C3-42EE-A980-BCA56D9D28EA}"/>
              </a:ext>
            </a:extLst>
          </p:cNvPr>
          <p:cNvPicPr>
            <a:picLocks noChangeAspect="1"/>
          </p:cNvPicPr>
          <p:nvPr/>
        </p:nvPicPr>
        <p:blipFill>
          <a:blip r:embed="rId3"/>
          <a:stretch>
            <a:fillRect/>
          </a:stretch>
        </p:blipFill>
        <p:spPr>
          <a:xfrm>
            <a:off x="3246920" y="5236328"/>
            <a:ext cx="3933314" cy="1539851"/>
          </a:xfrm>
          <a:prstGeom prst="rect">
            <a:avLst/>
          </a:prstGeom>
        </p:spPr>
      </p:pic>
      <p:pic>
        <p:nvPicPr>
          <p:cNvPr id="6" name="Picture 5">
            <a:extLst>
              <a:ext uri="{FF2B5EF4-FFF2-40B4-BE49-F238E27FC236}">
                <a16:creationId xmlns:a16="http://schemas.microsoft.com/office/drawing/2014/main" id="{CB82B6F8-60CB-4D05-9263-BE869AB0A4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0787" y="5418255"/>
            <a:ext cx="2058021" cy="1357924"/>
          </a:xfrm>
          <a:prstGeom prst="rect">
            <a:avLst/>
          </a:prstGeom>
        </p:spPr>
      </p:pic>
    </p:spTree>
    <p:extLst>
      <p:ext uri="{BB962C8B-B14F-4D97-AF65-F5344CB8AC3E}">
        <p14:creationId xmlns:p14="http://schemas.microsoft.com/office/powerpoint/2010/main" val="234016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Program Attendance </a:t>
            </a:r>
            <a:r>
              <a:rPr lang="en-US" sz="2400" dirty="0"/>
              <a:t>(Past Year)</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309793858"/>
              </p:ext>
            </p:extLst>
          </p:nvPr>
        </p:nvGraphicFramePr>
        <p:xfrm>
          <a:off x="457200" y="138112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7</a:t>
            </a:fld>
            <a:endParaRPr lang="en-US" dirty="0"/>
          </a:p>
        </p:txBody>
      </p:sp>
    </p:spTree>
    <p:extLst>
      <p:ext uri="{BB962C8B-B14F-4D97-AF65-F5344CB8AC3E}">
        <p14:creationId xmlns:p14="http://schemas.microsoft.com/office/powerpoint/2010/main" val="371303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normAutofit/>
          </a:bodyPr>
          <a:lstStyle/>
          <a:p>
            <a:r>
              <a:rPr lang="en-US" dirty="0"/>
              <a:t>Organizations </a:t>
            </a:r>
            <a:r>
              <a:rPr lang="en-US" sz="2400" dirty="0"/>
              <a:t>(Past Year)</a:t>
            </a:r>
            <a:endParaRPr lang="en-US" dirty="0"/>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166125181"/>
              </p:ext>
            </p:extLst>
          </p:nvPr>
        </p:nvGraphicFramePr>
        <p:xfrm>
          <a:off x="457200" y="138112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8</a:t>
            </a:fld>
            <a:endParaRPr lang="en-US" dirty="0"/>
          </a:p>
        </p:txBody>
      </p:sp>
    </p:spTree>
    <p:extLst>
      <p:ext uri="{BB962C8B-B14F-4D97-AF65-F5344CB8AC3E}">
        <p14:creationId xmlns:p14="http://schemas.microsoft.com/office/powerpoint/2010/main" val="183326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65A-95B5-41BE-9984-14BEFC8DE56A}"/>
              </a:ext>
            </a:extLst>
          </p:cNvPr>
          <p:cNvSpPr>
            <a:spLocks noGrp="1"/>
          </p:cNvSpPr>
          <p:nvPr>
            <p:ph type="title"/>
          </p:nvPr>
        </p:nvSpPr>
        <p:spPr/>
        <p:txBody>
          <a:bodyPr/>
          <a:lstStyle/>
          <a:p>
            <a:r>
              <a:rPr lang="en-US" dirty="0"/>
              <a:t>Jewish Congregations</a:t>
            </a:r>
          </a:p>
        </p:txBody>
      </p:sp>
      <p:graphicFrame>
        <p:nvGraphicFramePr>
          <p:cNvPr id="7" name="Content Placeholder 6">
            <a:extLst>
              <a:ext uri="{FF2B5EF4-FFF2-40B4-BE49-F238E27FC236}">
                <a16:creationId xmlns:a16="http://schemas.microsoft.com/office/drawing/2014/main" id="{DCB95C8A-0A0A-4447-A7A8-8CD4CFDF3EB3}"/>
              </a:ext>
            </a:extLst>
          </p:cNvPr>
          <p:cNvGraphicFramePr>
            <a:graphicFrameLocks noGrp="1"/>
          </p:cNvGraphicFramePr>
          <p:nvPr>
            <p:ph idx="1"/>
            <p:extLst>
              <p:ext uri="{D42A27DB-BD31-4B8C-83A1-F6EECF244321}">
                <p14:modId xmlns:p14="http://schemas.microsoft.com/office/powerpoint/2010/main" val="1070341576"/>
              </p:ext>
            </p:extLst>
          </p:nvPr>
        </p:nvGraphicFramePr>
        <p:xfrm>
          <a:off x="457200" y="138112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BC38CB7-988F-4F06-8B9D-EAECEFBA233C}"/>
              </a:ext>
            </a:extLst>
          </p:cNvPr>
          <p:cNvSpPr>
            <a:spLocks noGrp="1"/>
          </p:cNvSpPr>
          <p:nvPr>
            <p:ph type="sldNum" sz="quarter" idx="12"/>
          </p:nvPr>
        </p:nvSpPr>
        <p:spPr/>
        <p:txBody>
          <a:bodyPr/>
          <a:lstStyle/>
          <a:p>
            <a:fld id="{A7EC73D7-73A8-4CB4-88FE-3E57190CFFA6}" type="slidenum">
              <a:rPr lang="en-US" smtClean="0"/>
              <a:pPr/>
              <a:t>9</a:t>
            </a:fld>
            <a:endParaRPr lang="en-US" dirty="0"/>
          </a:p>
        </p:txBody>
      </p:sp>
    </p:spTree>
    <p:extLst>
      <p:ext uri="{BB962C8B-B14F-4D97-AF65-F5344CB8AC3E}">
        <p14:creationId xmlns:p14="http://schemas.microsoft.com/office/powerpoint/2010/main" val="2059636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7352</TotalTime>
  <Words>7687</Words>
  <Application>Microsoft Office PowerPoint</Application>
  <PresentationFormat>On-screen Show (4:3)</PresentationFormat>
  <Paragraphs>646</Paragraphs>
  <Slides>66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Lucida Grande</vt:lpstr>
      <vt:lpstr>Work Sans</vt:lpstr>
      <vt:lpstr>Work Sans ExtraLight</vt:lpstr>
      <vt:lpstr>Work Sans Light</vt:lpstr>
      <vt:lpstr>Work Sans SemiBold</vt:lpstr>
      <vt:lpstr>Office Theme</vt:lpstr>
      <vt:lpstr>Jewish Community Study Deep Dive: Jewish Engagement and Connection</vt:lpstr>
      <vt:lpstr>Workshop on Jewish Engagement and Connection</vt:lpstr>
      <vt:lpstr>Data Source</vt:lpstr>
      <vt:lpstr>Jewish Engagement (% of Jewish Respondents)</vt:lpstr>
      <vt:lpstr>behaviors</vt:lpstr>
      <vt:lpstr>Family Holidays (Past Year)</vt:lpstr>
      <vt:lpstr>Program Attendance (Past Year)</vt:lpstr>
      <vt:lpstr>Organizations (Past Year)</vt:lpstr>
      <vt:lpstr>Jewish Congregations</vt:lpstr>
      <vt:lpstr>Personal Activities (Past Year)</vt:lpstr>
      <vt:lpstr>Demographics</vt:lpstr>
      <vt:lpstr>Age  (% of Jewish Respondents)</vt:lpstr>
      <vt:lpstr>Gender (% of Jewish Respondents)</vt:lpstr>
      <vt:lpstr>Marital Status (% of Jewish Households)</vt:lpstr>
      <vt:lpstr>Presence of Children in HH (% of Jewish Households)</vt:lpstr>
      <vt:lpstr>Region (% of Jewish Households)</vt:lpstr>
      <vt:lpstr>Region (% of Jewish Respondents)</vt:lpstr>
      <vt:lpstr>Years Lived in Area  (% of Jewish Respondents)</vt:lpstr>
      <vt:lpstr>RELIGION</vt:lpstr>
      <vt:lpstr>Type of Jewish Person (% of Jewish Respondents)</vt:lpstr>
      <vt:lpstr>Denomination (% of Jewish Respondents)</vt:lpstr>
      <vt:lpstr>Jewish life of non-synagogue Members</vt:lpstr>
      <vt:lpstr>Jewish Life of Non-Synagogue Members</vt:lpstr>
      <vt:lpstr>Importance of Being Jewish and Community</vt:lpstr>
      <vt:lpstr>Feeling Disconnected</vt:lpstr>
      <vt:lpstr>Interfaith Families</vt:lpstr>
      <vt:lpstr>Comfort/Discomfort of Interfaith Families</vt:lpstr>
      <vt:lpstr>OBSTACLES to participation in Jewish life</vt:lpstr>
      <vt:lpstr>Obstacles to Participation in Jewish Life: More Mentions</vt:lpstr>
      <vt:lpstr>Obstacles to Participation in Jewish Life: Fewer Mentions</vt:lpstr>
      <vt:lpstr>OBSTACLES: FINANCIAL</vt:lpstr>
      <vt:lpstr>Financial Cost Prevented Going to/Sending Child to Israel (past 5 years) </vt:lpstr>
      <vt:lpstr>Financial Cost Prevented Sending Child to Jewish Summer Overnight Camp (past 5 years) </vt:lpstr>
      <vt:lpstr>Financial Cost Prevented Sending Child to Jewish Preschool (past 5 years) </vt:lpstr>
      <vt:lpstr>Financial Cost Prevented Sending Child to Jewish Day School (past 5 years) </vt:lpstr>
      <vt:lpstr>Financial Cost Prevented Enrolling in Jewish Housing for Older Adults (past 5 years) </vt:lpstr>
      <vt:lpstr>Cost-related Obstacles to Participation General</vt:lpstr>
      <vt:lpstr>Cost-related Obstacles to Participation Synagogue</vt:lpstr>
      <vt:lpstr>Cost-related Obstacles to Participation Attending Services</vt:lpstr>
      <vt:lpstr>Cost-related Obstacles to Participation Programs</vt:lpstr>
      <vt:lpstr>OBSTACLES: DO NOT Feel Welcome</vt:lpstr>
      <vt:lpstr>Reasons Do Not Feel Welcome</vt:lpstr>
      <vt:lpstr> Obstacles to Participation Do Not Feel Welcome: Demographics</vt:lpstr>
      <vt:lpstr> Obstacles to Participation Do Not Feel Welcome: Not Jewish/Not Jewish Enough/Interfaith/Convert</vt:lpstr>
      <vt:lpstr> Obstacles to Participation Do Not Feel Welcome: Other</vt:lpstr>
      <vt:lpstr>OBSTACLES: inconvenient location</vt:lpstr>
      <vt:lpstr> Obstacles to Participation Inconvenient Location</vt:lpstr>
      <vt:lpstr> Obstacles to Participation Inconvenient Location</vt:lpstr>
      <vt:lpstr> Obstacles to Participation Inconvenient Location</vt:lpstr>
      <vt:lpstr>OBSTACLES: positions on israel</vt:lpstr>
      <vt:lpstr> Obstacles to Participation Israel</vt:lpstr>
      <vt:lpstr> Obstacles to Participation: Too Pro Israel</vt:lpstr>
      <vt:lpstr> Obstacles to Participation: Too Pro Israel</vt:lpstr>
      <vt:lpstr> Obstacles to Participation: Not Pro Israel Enough</vt:lpstr>
      <vt:lpstr>OBSTACLES: Cliquish</vt:lpstr>
      <vt:lpstr> Obstacles to Participation Cliquish</vt:lpstr>
      <vt:lpstr> Obstacles to Participation Cliquish</vt:lpstr>
      <vt:lpstr>OBSTACLES: Interfaith-related issues  LGBTQ+ jewish People jewish People of color</vt:lpstr>
      <vt:lpstr>BANNER TABLES</vt:lpstr>
      <vt:lpstr>Banner Tables</vt:lpstr>
      <vt:lpstr>Example Banner Table</vt:lpstr>
      <vt:lpstr>Banner 1</vt:lpstr>
      <vt:lpstr>Banner 2</vt:lpstr>
      <vt:lpstr>Margin of Error</vt:lpstr>
      <vt:lpstr>Q&amp;A  Thank you!</vt:lpstr>
      <vt:lpstr>Upcoming Data Workshops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Methodologies for Marriage Research</dc:title>
  <dc:creator>Fran</dc:creator>
  <cp:lastModifiedBy>Fran Simon</cp:lastModifiedBy>
  <cp:revision>475</cp:revision>
  <cp:lastPrinted>2013-06-14T16:11:10Z</cp:lastPrinted>
  <dcterms:created xsi:type="dcterms:W3CDTF">2011-05-26T17:47:01Z</dcterms:created>
  <dcterms:modified xsi:type="dcterms:W3CDTF">2021-01-06T21:55:34Z</dcterms:modified>
</cp:coreProperties>
</file>